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8.xml" ContentType="application/vnd.openxmlformats-officedocument.presentationml.notesSlide+xml"/>
  <Override PartName="/ppt/tags/tag21.xml" ContentType="application/vnd.openxmlformats-officedocument.presentationml.tags+xml"/>
  <Override PartName="/ppt/notesSlides/notesSlide29.xml" ContentType="application/vnd.openxmlformats-officedocument.presentationml.notesSlide+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24" r:id="rId3"/>
    <p:sldId id="548" r:id="rId4"/>
    <p:sldId id="323" r:id="rId5"/>
    <p:sldId id="295" r:id="rId6"/>
    <p:sldId id="312" r:id="rId7"/>
    <p:sldId id="603" r:id="rId8"/>
    <p:sldId id="546" r:id="rId9"/>
    <p:sldId id="290" r:id="rId10"/>
    <p:sldId id="575" r:id="rId11"/>
    <p:sldId id="542" r:id="rId12"/>
    <p:sldId id="576" r:id="rId13"/>
    <p:sldId id="579" r:id="rId14"/>
    <p:sldId id="581" r:id="rId15"/>
    <p:sldId id="582" r:id="rId16"/>
    <p:sldId id="584" r:id="rId17"/>
    <p:sldId id="585" r:id="rId18"/>
    <p:sldId id="586" r:id="rId19"/>
    <p:sldId id="587" r:id="rId20"/>
    <p:sldId id="588" r:id="rId21"/>
    <p:sldId id="580" r:id="rId22"/>
    <p:sldId id="589" r:id="rId23"/>
    <p:sldId id="547" r:id="rId24"/>
    <p:sldId id="590" r:id="rId25"/>
    <p:sldId id="591" r:id="rId26"/>
    <p:sldId id="592" r:id="rId27"/>
    <p:sldId id="593" r:id="rId28"/>
    <p:sldId id="594" r:id="rId29"/>
    <p:sldId id="595" r:id="rId30"/>
    <p:sldId id="597" r:id="rId31"/>
    <p:sldId id="598" r:id="rId32"/>
    <p:sldId id="599" r:id="rId33"/>
    <p:sldId id="563" r:id="rId34"/>
    <p:sldId id="600" r:id="rId35"/>
    <p:sldId id="573" r:id="rId36"/>
    <p:sldId id="574" r:id="rId37"/>
    <p:sldId id="601" r:id="rId38"/>
    <p:sldId id="602" r:id="rId39"/>
    <p:sldId id="411" r:id="rId40"/>
    <p:sldId id="604" r:id="rId41"/>
    <p:sldId id="267" r:id="rId42"/>
    <p:sldId id="268" r:id="rId43"/>
    <p:sldId id="269" r:id="rId44"/>
    <p:sldId id="270" r:id="rId45"/>
    <p:sldId id="278" r:id="rId46"/>
    <p:sldId id="271" r:id="rId47"/>
    <p:sldId id="272" r:id="rId48"/>
    <p:sldId id="273" r:id="rId49"/>
    <p:sldId id="274" r:id="rId50"/>
    <p:sldId id="275" r:id="rId51"/>
    <p:sldId id="276" r:id="rId52"/>
    <p:sldId id="277" r:id="rId53"/>
    <p:sldId id="279" r:id="rId54"/>
    <p:sldId id="263" r:id="rId55"/>
    <p:sldId id="605" r:id="rId56"/>
    <p:sldId id="260" r:id="rId57"/>
    <p:sldId id="289" r:id="rId58"/>
    <p:sldId id="606" r:id="rId59"/>
    <p:sldId id="291" r:id="rId60"/>
    <p:sldId id="292" r:id="rId61"/>
    <p:sldId id="293" r:id="rId62"/>
    <p:sldId id="294" r:id="rId63"/>
    <p:sldId id="607" r:id="rId64"/>
    <p:sldId id="608" r:id="rId65"/>
    <p:sldId id="288" r:id="rId66"/>
    <p:sldId id="257" r:id="rId67"/>
    <p:sldId id="609" r:id="rId68"/>
    <p:sldId id="359" r:id="rId69"/>
    <p:sldId id="352" r:id="rId70"/>
    <p:sldId id="364" r:id="rId71"/>
    <p:sldId id="365" r:id="rId72"/>
    <p:sldId id="366" r:id="rId73"/>
    <p:sldId id="367" r:id="rId74"/>
    <p:sldId id="363" r:id="rId75"/>
    <p:sldId id="61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p:restoredTop sz="94577"/>
  </p:normalViewPr>
  <p:slideViewPr>
    <p:cSldViewPr snapToGrid="0">
      <p:cViewPr varScale="1">
        <p:scale>
          <a:sx n="102" d="100"/>
          <a:sy n="102"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F3DB2-8CE5-F24D-A9C8-876D470A87E0}"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3EF2A-B346-5E46-9D5C-9DF93661F8B8}" type="slidenum">
              <a:rPr lang="en-US" smtClean="0"/>
              <a:t>‹#›</a:t>
            </a:fld>
            <a:endParaRPr lang="en-US"/>
          </a:p>
        </p:txBody>
      </p:sp>
    </p:spTree>
    <p:extLst>
      <p:ext uri="{BB962C8B-B14F-4D97-AF65-F5344CB8AC3E}">
        <p14:creationId xmlns:p14="http://schemas.microsoft.com/office/powerpoint/2010/main" val="22089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1417783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357446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524965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3247838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3488750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922EB3-8BB3-4D7C-920D-99B3A498A38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D3FDB9-DDE0-4054-8528-4EF247FF7996}" type="slidenum">
              <a:rPr lang="zh-CN" altLang="en-US" smtClean="0"/>
              <a:t>57</a:t>
            </a:fld>
            <a:endParaRPr lang="zh-CN" altLang="en-US"/>
          </a:p>
        </p:txBody>
      </p:sp>
    </p:spTree>
    <p:extLst>
      <p:ext uri="{BB962C8B-B14F-4D97-AF65-F5344CB8AC3E}">
        <p14:creationId xmlns:p14="http://schemas.microsoft.com/office/powerpoint/2010/main" val="4177864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MAS: From distributed AI, used in industrial automation and robot work. But it depends on reinforcement learning, needs lots of data, and can't handle complex things like city traffic well.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Trained on big corpuses, great at text work and customer service. However, it's weak in group tasks like big conferences.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LLM - MAS: Combines MAS and LLM to fix their problems. It's like a super combination!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1D3FDB9-DDE0-4054-8528-4EF247FF7996}" type="slidenum">
              <a:rPr lang="zh-CN" altLang="en-US" smtClean="0"/>
              <a:t>58</a:t>
            </a:fld>
            <a:endParaRPr lang="zh-CN" altLang="en-US"/>
          </a:p>
        </p:txBody>
      </p:sp>
    </p:spTree>
    <p:extLst>
      <p:ext uri="{BB962C8B-B14F-4D97-AF65-F5344CB8AC3E}">
        <p14:creationId xmlns:p14="http://schemas.microsoft.com/office/powerpoint/2010/main" val="187970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Generative Agents: Agents in LL - MAS are like people in society. They have jobs, like in an office. They remember short - term and long - term things. They plan actions and then do them.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Environment: Rules control how agents talk. Tools help them turn ideas into actions. Intervention interfaces make sure everything works well.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1D3FDB9-DDE0-4054-8528-4EF247FF7996}" type="slidenum">
              <a:rPr lang="zh-CN" altLang="en-US" smtClean="0"/>
              <a:t>59</a:t>
            </a:fld>
            <a:endParaRPr lang="zh-CN" altLang="en-US"/>
          </a:p>
        </p:txBody>
      </p:sp>
    </p:spTree>
    <p:extLst>
      <p:ext uri="{BB962C8B-B14F-4D97-AF65-F5344CB8AC3E}">
        <p14:creationId xmlns:p14="http://schemas.microsoft.com/office/powerpoint/2010/main" val="2165476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MetaGPT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Example: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MetaGPT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breaks tasks into steps, like in software making. Different agents handle each step.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Distributed Communication: Agents talk and work together fast. It's like a great team, making tasks done better and faster.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1D3FDB9-DDE0-4054-8528-4EF247FF7996}" type="slidenum">
              <a:rPr lang="zh-CN" altLang="en-US" smtClean="0"/>
              <a:t>60</a:t>
            </a:fld>
            <a:endParaRPr lang="zh-CN" altLang="en-US"/>
          </a:p>
        </p:txBody>
      </p:sp>
    </p:spTree>
    <p:extLst>
      <p:ext uri="{BB962C8B-B14F-4D97-AF65-F5344CB8AC3E}">
        <p14:creationId xmlns:p14="http://schemas.microsoft.com/office/powerpoint/2010/main" val="1278524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Social Experiments: Stanford Town simulates social life to study how people interact and share info.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Physical Fields: In wireless networks, it helps nodes work together for better network speed.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1D3FDB9-DDE0-4054-8528-4EF247FF7996}" type="slidenum">
              <a:rPr lang="zh-CN" altLang="en-US" smtClean="0"/>
              <a:t>61</a:t>
            </a:fld>
            <a:endParaRPr lang="zh-CN" altLang="en-US"/>
          </a:p>
        </p:txBody>
      </p:sp>
    </p:spTree>
    <p:extLst>
      <p:ext uri="{BB962C8B-B14F-4D97-AF65-F5344CB8AC3E}">
        <p14:creationId xmlns:p14="http://schemas.microsoft.com/office/powerpoint/2010/main" val="707302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Strategic Ability: In Werewolf game, we can test agents' leadership and decision - making.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Emotional Reasoning: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MuMA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ToM</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helps check how agents understand feelings.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Importance: Evaluation is like exams for agents. It helps us know how to make them better.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1D3FDB9-DDE0-4054-8528-4EF247FF7996}" type="slidenum">
              <a:rPr lang="zh-CN" altLang="en-US" smtClean="0"/>
              <a:t>62</a:t>
            </a:fld>
            <a:endParaRPr lang="zh-CN" altLang="en-US"/>
          </a:p>
        </p:txBody>
      </p:sp>
    </p:spTree>
    <p:extLst>
      <p:ext uri="{BB962C8B-B14F-4D97-AF65-F5344CB8AC3E}">
        <p14:creationId xmlns:p14="http://schemas.microsoft.com/office/powerpoint/2010/main" val="1978548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Challenges: Agents don't always match human ideas, they can be wrong, and can't handle long texts well. When many agents work together, there are speed and error problems. Also, we lack good ways to test groups.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Future: New models like OpenAI o1 will make agents smarter.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AgentScope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will make agents work together faster. Mixing different subjects will bring new ideas.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1D3FDB9-DDE0-4054-8528-4EF247FF7996}" type="slidenum">
              <a:rPr lang="zh-CN" altLang="en-US" smtClean="0"/>
              <a:t>63</a:t>
            </a:fld>
            <a:endParaRPr lang="zh-CN" altLang="en-US"/>
          </a:p>
        </p:txBody>
      </p:sp>
    </p:spTree>
    <p:extLst>
      <p:ext uri="{BB962C8B-B14F-4D97-AF65-F5344CB8AC3E}">
        <p14:creationId xmlns:p14="http://schemas.microsoft.com/office/powerpoint/2010/main" val="3024833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54411-6D0A-49A7-81D8-9A845F50F6F8}" type="slidenum">
              <a:rPr lang="zh-CN" altLang="en-US" smtClean="0"/>
              <a:t>65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66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54411-6D0A-49A7-81D8-9A845F50F6F8}" type="slidenum">
              <a:rPr lang="zh-CN" altLang="en-US" smtClean="0"/>
              <a:t>67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54411-6D0A-49A7-81D8-9A845F50F6F8}" type="slidenum">
              <a:rPr lang="zh-CN" altLang="en-US" smtClean="0"/>
              <a:t>68</a:t>
            </a:fld>
            <a:endParaRPr lang="zh-CN" altLang="en-US"/>
          </a:p>
        </p:txBody>
      </p:sp>
    </p:spTree>
    <p:extLst>
      <p:ext uri="{BB962C8B-B14F-4D97-AF65-F5344CB8AC3E}">
        <p14:creationId xmlns:p14="http://schemas.microsoft.com/office/powerpoint/2010/main" val="3342485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69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70</a:t>
            </a:fld>
            <a:endParaRPr lang="zh-CN" altLang="en-US"/>
          </a:p>
        </p:txBody>
      </p:sp>
    </p:spTree>
    <p:extLst>
      <p:ext uri="{BB962C8B-B14F-4D97-AF65-F5344CB8AC3E}">
        <p14:creationId xmlns:p14="http://schemas.microsoft.com/office/powerpoint/2010/main" val="240756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71</a:t>
            </a:fld>
            <a:endParaRPr lang="zh-CN" altLang="en-US"/>
          </a:p>
        </p:txBody>
      </p:sp>
    </p:spTree>
    <p:extLst>
      <p:ext uri="{BB962C8B-B14F-4D97-AF65-F5344CB8AC3E}">
        <p14:creationId xmlns:p14="http://schemas.microsoft.com/office/powerpoint/2010/main" val="2495868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72</a:t>
            </a:fld>
            <a:endParaRPr lang="zh-CN" altLang="en-US"/>
          </a:p>
        </p:txBody>
      </p:sp>
    </p:spTree>
    <p:extLst>
      <p:ext uri="{BB962C8B-B14F-4D97-AF65-F5344CB8AC3E}">
        <p14:creationId xmlns:p14="http://schemas.microsoft.com/office/powerpoint/2010/main" val="2205978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73</a:t>
            </a:fld>
            <a:endParaRPr lang="zh-CN" altLang="en-US"/>
          </a:p>
        </p:txBody>
      </p:sp>
    </p:spTree>
    <p:extLst>
      <p:ext uri="{BB962C8B-B14F-4D97-AF65-F5344CB8AC3E}">
        <p14:creationId xmlns:p14="http://schemas.microsoft.com/office/powerpoint/2010/main" val="2610939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74</a:t>
            </a:fld>
            <a:endParaRPr lang="zh-CN" altLang="en-US"/>
          </a:p>
        </p:txBody>
      </p:sp>
    </p:spTree>
    <p:extLst>
      <p:ext uri="{BB962C8B-B14F-4D97-AF65-F5344CB8AC3E}">
        <p14:creationId xmlns:p14="http://schemas.microsoft.com/office/powerpoint/2010/main" val="316154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154411-6D0A-49A7-81D8-9A845F50F6F8}" type="slidenum">
              <a:rPr lang="zh-CN" altLang="en-US" smtClean="0"/>
              <a:t>75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2860319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3832433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1884736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3353743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2770881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备注占位符 2"/>
          <p:cNvSpPr>
            <a:spLocks noGrp="1"/>
          </p:cNvSpPr>
          <p:nvPr>
            <p:ph type="body" idx="1"/>
          </p:nvPr>
        </p:nvSpPr>
        <p:spPr>
          <a:xfrm>
            <a:off x="822325" y="7040563"/>
            <a:ext cx="6584950" cy="5761037"/>
          </a:xfrm>
          <a:prstGeom prst="rect">
            <a:avLst/>
          </a:prstGeom>
        </p:spPr>
        <p:txBody>
          <a:bodyPr/>
          <a:lstStyle/>
          <a:p>
            <a:endParaRPr lang="zh-CN" altLang="en-US" dirty="0"/>
          </a:p>
        </p:txBody>
      </p:sp>
    </p:spTree>
    <p:extLst>
      <p:ext uri="{BB962C8B-B14F-4D97-AF65-F5344CB8AC3E}">
        <p14:creationId xmlns:p14="http://schemas.microsoft.com/office/powerpoint/2010/main" val="343536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132C-1A6D-643A-CAD6-E8B8472E83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0CF85C-B4FD-1110-0093-732AC6FA7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95ABD9-23A5-FA28-5800-818BA6ACC978}"/>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24AD8F4A-C445-D11F-B080-4445A2F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CEC8B-D529-2D78-8AB3-6941000ECC8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646516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B32F-B489-25EC-5580-8F23A1422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CA878B-36AB-4B96-71CF-D9E4FC0741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7374F-DF1E-DA52-B83E-6CC2BE89E37A}"/>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2FC0A5EF-E314-5A70-8E0B-EFC4CFB5C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57C8D-81FD-F69F-2877-0A55300C163C}"/>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191148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DDBFA-B74F-531B-DE17-D34413E8E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2ADE88-1923-9C06-5FB1-E0BB527B8C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03D6F-32AB-5293-A811-B916CD52258F}"/>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0E5C28BC-AEF4-ED57-7F18-9966CEF1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7A73C-8FB9-DDA0-EA2A-1EE0CD061F72}"/>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38396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352149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840271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741200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768804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文本框 8"/>
          <p:cNvSpPr txBox="1"/>
          <p:nvPr userDrawn="1"/>
        </p:nvSpPr>
        <p:spPr>
          <a:xfrm>
            <a:off x="310278" y="6398695"/>
            <a:ext cx="6096000" cy="368300"/>
          </a:xfrm>
          <a:prstGeom prst="rect">
            <a:avLst/>
          </a:prstGeom>
          <a:noFill/>
        </p:spPr>
        <p:txBody>
          <a:bodyPr wrap="square">
            <a:spAutoFit/>
          </a:bodyPr>
          <a:lstStyle/>
          <a:p>
            <a:r>
              <a:rPr lang="zh-CN" altLang="en-US" b="1" dirty="0">
                <a:solidFill>
                  <a:prstClr val="white">
                    <a:lumMod val="75000"/>
                  </a:prstClr>
                </a:solidFill>
                <a:latin typeface="Calibri" panose="020F0502020204030204"/>
                <a:ea typeface="宋体" panose="02010600030101010101" pitchFamily="2" charset="-122"/>
              </a:rPr>
              <a:t>博文约礼</a:t>
            </a:r>
          </a:p>
        </p:txBody>
      </p:sp>
      <p:pic>
        <p:nvPicPr>
          <p:cNvPr id="8" name="图片 7">
            <a:extLst>
              <a:ext uri="{FF2B5EF4-FFF2-40B4-BE49-F238E27FC236}">
                <a16:creationId xmlns:a16="http://schemas.microsoft.com/office/drawing/2014/main" id="{73FB3CEF-03E8-2959-5DD9-5C20652E37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182" t="-12045" r="-9767" b="-22838"/>
          <a:stretch/>
        </p:blipFill>
        <p:spPr>
          <a:xfrm>
            <a:off x="7756903" y="136524"/>
            <a:ext cx="4590300" cy="621431"/>
          </a:xfrm>
          <a:prstGeom prst="rect">
            <a:avLst/>
          </a:prstGeom>
        </p:spPr>
      </p:pic>
      <p:cxnSp>
        <p:nvCxnSpPr>
          <p:cNvPr id="3" name="直接连接符 2">
            <a:extLst>
              <a:ext uri="{FF2B5EF4-FFF2-40B4-BE49-F238E27FC236}">
                <a16:creationId xmlns:a16="http://schemas.microsoft.com/office/drawing/2014/main" id="{E67E5DDA-86D1-12D1-2198-C26091868CF3}"/>
              </a:ext>
            </a:extLst>
          </p:cNvPr>
          <p:cNvCxnSpPr>
            <a:cxnSpLocks/>
          </p:cNvCxnSpPr>
          <p:nvPr userDrawn="1"/>
        </p:nvCxnSpPr>
        <p:spPr>
          <a:xfrm>
            <a:off x="0" y="908756"/>
            <a:ext cx="121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237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AA91F-3853-64F7-871C-6DEB53060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CADF5-7C86-8102-A96A-BA26F5F622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2C6D6-7381-A362-87E0-10644B7E5A01}"/>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6DD49E03-CE3C-59DA-A80D-0FDCB1812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581B0-44BA-2263-C5AB-E7B7523E9B60}"/>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34134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FDB5-E626-8007-17D3-D4D94FF62B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1556B2-B8D9-4E6F-01EE-979BCDCB12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F7A22D-D1BE-4DC0-9E43-A502B7080763}"/>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171BA0A9-38D6-D98F-1854-DBA37F8A0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175DD-EC6E-C637-B38C-59E5CE4F0849}"/>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74531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9420-4E39-7126-4606-035710130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831B2-31AF-168F-2437-D76E18108F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B44AFC-1620-21D5-44DF-A33504FD9C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010317-DB5D-F00B-33FC-44E2192CD756}"/>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F41C1F96-95B6-2CC3-5A87-F280C6A18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9F438-D914-1954-921A-187BED747E7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853514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328E-5A93-7B0D-D3A4-1CBACC550B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62CDD3-7459-35E4-AE6C-FBB576305D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576B1-E80E-7D61-9386-2FCD40C21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162CD9-466B-3AF0-0117-23CFA656D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B156FF-1A5C-77D8-0374-A52DC40F9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5CD9B4-1B4C-2E3A-E6DC-C450A654DB86}"/>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8" name="Footer Placeholder 7">
            <a:extLst>
              <a:ext uri="{FF2B5EF4-FFF2-40B4-BE49-F238E27FC236}">
                <a16:creationId xmlns:a16="http://schemas.microsoft.com/office/drawing/2014/main" id="{D28CCA6A-108D-43E9-1C77-72CB9A2457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BA50E-FE95-BDAA-2A57-41F3D7F5B1F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11566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8896-1A81-E0C0-48E2-60D5EF6B4B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88969-2B13-D38C-15B5-789010ABB7A8}"/>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4" name="Footer Placeholder 3">
            <a:extLst>
              <a:ext uri="{FF2B5EF4-FFF2-40B4-BE49-F238E27FC236}">
                <a16:creationId xmlns:a16="http://schemas.microsoft.com/office/drawing/2014/main" id="{75A26646-BE72-0EBE-101F-9DECA6A769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1C3805-4A60-9976-90C3-9B5DFBAEF89E}"/>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65122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2428-47AB-2D69-D979-63D173E0B875}"/>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3" name="Footer Placeholder 2">
            <a:extLst>
              <a:ext uri="{FF2B5EF4-FFF2-40B4-BE49-F238E27FC236}">
                <a16:creationId xmlns:a16="http://schemas.microsoft.com/office/drawing/2014/main" id="{53A1B38E-1508-FA02-2FB9-BDE17337D6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8178F0-15AE-08F1-11CF-23BB7472047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68358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ABC-0C40-5B2B-EB38-BD13C6D47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01B0FE-DF46-00B4-D49E-25EBB26E64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A049F5-5AED-8CF5-59BA-17CC1AD18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9988D2-0387-796F-DE33-3DBA57738A5E}"/>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ADEFB256-41DD-7E28-1D24-62BFA9095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634DA-CC74-44F6-4D1A-71C3CF182143}"/>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65589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6EE6-D69F-98A7-E3F4-2BC99ABF7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D36A53-1D40-12D6-009B-6F234B7290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DC035B-B7E2-B982-438D-E551FF56D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9C3D2-6F4B-98DF-6780-DA654F6BD18A}"/>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DDEE2847-ADE9-1493-1AE0-F8F18A171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848E-A96F-506D-F7CE-7036EF36877F}"/>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23622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6DBFEE-BF94-07E3-62D9-515120A415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C8DB26-A780-A200-606E-2CF0836472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7FB19-03D1-1CD3-A692-CD14A84CD7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71ABA050-29F9-FCB9-F63B-AC0FDB50B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6AB83-33AF-566D-3FAE-6E643F5B4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774E9F-175E-9047-A5D1-57BBB9824813}" type="slidenum">
              <a:rPr lang="en-US" smtClean="0"/>
              <a:t>‹#›</a:t>
            </a:fld>
            <a:endParaRPr lang="en-US"/>
          </a:p>
        </p:txBody>
      </p:sp>
    </p:spTree>
    <p:extLst>
      <p:ext uri="{BB962C8B-B14F-4D97-AF65-F5344CB8AC3E}">
        <p14:creationId xmlns:p14="http://schemas.microsoft.com/office/powerpoint/2010/main" val="83009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312.11805" TargetMode="External"/><Relationship Id="rId2" Type="http://schemas.openxmlformats.org/officeDocument/2006/relationships/hyperlink" Target="https://www.youtube.com/watch?v=wa0MT8OwHuk" TargetMode="External"/><Relationship Id="rId1" Type="http://schemas.openxmlformats.org/officeDocument/2006/relationships/slideLayout" Target="../slideLayouts/slideLayout1.xml"/><Relationship Id="rId4" Type="http://schemas.openxmlformats.org/officeDocument/2006/relationships/hyperlink" Target="https://arxiv.org/pdf/2403.05530"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https/xinghuo.xfyun.cn/" TargetMode="External"/><Relationship Id="rId2" Type="http://schemas.openxmlformats.org/officeDocument/2006/relationships/hyperlink" Target="https://www/"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media/408.jpeg"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4.xml"/></Relationships>
</file>

<file path=ppt/slides/_rels/slide6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 Target="slide73.xml"/><Relationship Id="rId2" Type="http://schemas.openxmlformats.org/officeDocument/2006/relationships/tags" Target="../tags/tag4.xml"/><Relationship Id="rId16" Type="http://schemas.openxmlformats.org/officeDocument/2006/relationships/notesSlide" Target="../notesSlides/notesSlide25.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1.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75.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34.xml"/><Relationship Id="rId5" Type="http://schemas.openxmlformats.org/officeDocument/2006/relationships/slideLayout" Target="../slideLayouts/slideLayout7.xml"/><Relationship Id="rId4" Type="http://schemas.openxmlformats.org/officeDocument/2006/relationships/tags" Target="../tags/tag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5C7F-ADC3-8842-F9F4-E8013D124E58}"/>
              </a:ext>
            </a:extLst>
          </p:cNvPr>
          <p:cNvSpPr>
            <a:spLocks noGrp="1"/>
          </p:cNvSpPr>
          <p:nvPr>
            <p:ph type="ctrTitle"/>
          </p:nvPr>
        </p:nvSpPr>
        <p:spPr>
          <a:xfrm>
            <a:off x="2045043" y="1423335"/>
            <a:ext cx="8101914" cy="2387600"/>
          </a:xfrm>
        </p:spPr>
        <p:txBody>
          <a:bodyPr>
            <a:normAutofit fontScale="90000"/>
          </a:bodyPr>
          <a:lstStyle/>
          <a:p>
            <a:r>
              <a:rPr lang="en-US" dirty="0"/>
              <a:t>Lecture </a:t>
            </a:r>
            <a:r>
              <a:rPr lang="en-US" altLang="zh-CN" dirty="0"/>
              <a:t>4</a:t>
            </a:r>
            <a:r>
              <a:rPr lang="en-US" dirty="0"/>
              <a:t>: Introduction to Large Language Models</a:t>
            </a:r>
            <a:r>
              <a:rPr lang="zh-CN" altLang="en-US" dirty="0"/>
              <a:t> </a:t>
            </a:r>
            <a:r>
              <a:rPr lang="en-US" altLang="zh-CN" dirty="0"/>
              <a:t>III</a:t>
            </a:r>
            <a:r>
              <a:rPr lang="zh-CN" altLang="en-US" dirty="0"/>
              <a:t> </a:t>
            </a:r>
            <a:r>
              <a:rPr lang="en-US" altLang="zh-CN" dirty="0"/>
              <a:t>–</a:t>
            </a:r>
            <a:r>
              <a:rPr lang="zh-CN" altLang="en-US" dirty="0"/>
              <a:t> </a:t>
            </a:r>
            <a:r>
              <a:rPr lang="en-US" altLang="zh-CN" dirty="0"/>
              <a:t>Various</a:t>
            </a:r>
            <a:r>
              <a:rPr lang="zh-CN" altLang="en-US" dirty="0"/>
              <a:t> </a:t>
            </a:r>
            <a:r>
              <a:rPr lang="en-US" altLang="zh-CN" dirty="0"/>
              <a:t>LLMs</a:t>
            </a:r>
            <a:endParaRPr lang="en-US" dirty="0"/>
          </a:p>
        </p:txBody>
      </p:sp>
      <p:sp>
        <p:nvSpPr>
          <p:cNvPr id="3" name="Subtitle 2">
            <a:extLst>
              <a:ext uri="{FF2B5EF4-FFF2-40B4-BE49-F238E27FC236}">
                <a16:creationId xmlns:a16="http://schemas.microsoft.com/office/drawing/2014/main" id="{CF2B169D-E6CD-99E4-52B8-EE7E3BEC8769}"/>
              </a:ext>
            </a:extLst>
          </p:cNvPr>
          <p:cNvSpPr>
            <a:spLocks noGrp="1"/>
          </p:cNvSpPr>
          <p:nvPr>
            <p:ph type="subTitle" idx="1"/>
          </p:nvPr>
        </p:nvSpPr>
        <p:spPr>
          <a:xfrm>
            <a:off x="1524000" y="4240865"/>
            <a:ext cx="9144000" cy="1655762"/>
          </a:xfrm>
        </p:spPr>
        <p:txBody>
          <a:bodyPr>
            <a:noAutofit/>
          </a:bodyPr>
          <a:lstStyle/>
          <a:p>
            <a:r>
              <a:rPr lang="en-US" sz="3200" dirty="0"/>
              <a:t>Instructor: </a:t>
            </a:r>
            <a:r>
              <a:rPr lang="en-US" sz="3200" dirty="0" err="1"/>
              <a:t>Zhanzhan</a:t>
            </a:r>
            <a:r>
              <a:rPr lang="en-US" sz="3200" dirty="0"/>
              <a:t> Zhao</a:t>
            </a:r>
          </a:p>
          <a:p>
            <a:endParaRPr lang="en-US" sz="3200" dirty="0"/>
          </a:p>
        </p:txBody>
      </p:sp>
    </p:spTree>
    <p:extLst>
      <p:ext uri="{BB962C8B-B14F-4D97-AF65-F5344CB8AC3E}">
        <p14:creationId xmlns:p14="http://schemas.microsoft.com/office/powerpoint/2010/main" val="2734883860"/>
      </p:ext>
    </p:extLst>
  </p:cSld>
  <p:clrMapOvr>
    <a:masterClrMapping/>
  </p:clrMapOvr>
  <mc:AlternateContent xmlns:mc="http://schemas.openxmlformats.org/markup-compatibility/2006" xmlns:p14="http://schemas.microsoft.com/office/powerpoint/2010/main">
    <mc:Choice Requires="p14">
      <p:transition spd="slow" p14:dur="2000" advTm="6629"/>
    </mc:Choice>
    <mc:Fallback xmlns="">
      <p:transition spd="slow" advTm="6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C7A1F-1B46-99B4-C8B8-C7B280AE9B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E0AB80-9EE8-5BBF-170B-A167FE77438A}"/>
              </a:ext>
            </a:extLst>
          </p:cNvPr>
          <p:cNvSpPr txBox="1"/>
          <p:nvPr/>
        </p:nvSpPr>
        <p:spPr>
          <a:xfrm>
            <a:off x="3955092" y="997203"/>
            <a:ext cx="3114314" cy="6186309"/>
          </a:xfrm>
          <a:prstGeom prst="rect">
            <a:avLst/>
          </a:prstGeom>
          <a:noFill/>
        </p:spPr>
        <p:txBody>
          <a:bodyPr wrap="none" rtlCol="0">
            <a:spAutoFit/>
          </a:bodyPr>
          <a:lstStyle/>
          <a:p>
            <a:r>
              <a:rPr lang="en-US" sz="4000" kern="100" dirty="0">
                <a:latin typeface="Aptos" panose="020B0004020202020204" pitchFamily="34" charset="0"/>
                <a:ea typeface="DengXian" panose="02010600030101010101" pitchFamily="2" charset="-122"/>
                <a:cs typeface="Times New Roman" panose="02020603050405020304" pitchFamily="18" charset="0"/>
              </a:rPr>
              <a:t>Various LLMs</a:t>
            </a:r>
          </a:p>
          <a:p>
            <a:endParaRPr lang="en-US" sz="4000" kern="100" dirty="0">
              <a:latin typeface="Aptos" panose="020B0004020202020204" pitchFamily="34" charset="0"/>
              <a:ea typeface="DengXian" panose="02010600030101010101" pitchFamily="2" charset="-122"/>
              <a:cs typeface="Times New Roman" panose="02020603050405020304" pitchFamily="18" charset="0"/>
            </a:endParaRPr>
          </a:p>
          <a:p>
            <a:pPr marL="571500" indent="-571500">
              <a:buFont typeface="Arial" panose="020B0604020202020204" pitchFamily="34" charset="0"/>
              <a:buChar char="•"/>
            </a:pPr>
            <a:r>
              <a:rPr lang="en-US" sz="2800" kern="100" dirty="0">
                <a:latin typeface="Aptos" panose="020B0004020202020204" pitchFamily="34" charset="0"/>
                <a:ea typeface="DengXian" panose="02010600030101010101" pitchFamily="2" charset="-122"/>
                <a:cs typeface="Times New Roman" panose="02020603050405020304" pitchFamily="18" charset="0"/>
              </a:rPr>
              <a:t>GPT 4o </a:t>
            </a:r>
          </a:p>
          <a:p>
            <a:pPr marL="571500" indent="-571500">
              <a:buFont typeface="Arial" panose="020B0604020202020204" pitchFamily="34" charset="0"/>
              <a:buChar char="•"/>
            </a:pPr>
            <a:r>
              <a:rPr lang="en-US" sz="2800" kern="100" dirty="0">
                <a:latin typeface="Aptos" panose="020B0004020202020204" pitchFamily="34" charset="0"/>
                <a:ea typeface="DengXian" panose="02010600030101010101" pitchFamily="2" charset="-122"/>
                <a:cs typeface="Times New Roman" panose="02020603050405020304" pitchFamily="18" charset="0"/>
              </a:rPr>
              <a:t>GPT o1 o3</a:t>
            </a:r>
          </a:p>
          <a:p>
            <a:pPr marL="571500" indent="-571500">
              <a:buFont typeface="Arial" panose="020B0604020202020204" pitchFamily="34" charset="0"/>
              <a:buChar char="•"/>
            </a:pPr>
            <a:r>
              <a:rPr lang="en-US" sz="2800" kern="100" dirty="0" err="1">
                <a:latin typeface="Aptos" panose="020B0004020202020204" pitchFamily="34" charset="0"/>
                <a:ea typeface="DengXian" panose="02010600030101010101" pitchFamily="2" charset="-122"/>
                <a:cs typeface="Times New Roman" panose="02020603050405020304" pitchFamily="18" charset="0"/>
              </a:rPr>
              <a:t>Deepseek</a:t>
            </a:r>
            <a:r>
              <a:rPr lang="en-US" sz="2800" kern="100" dirty="0">
                <a:latin typeface="Aptos" panose="020B0004020202020204" pitchFamily="34" charset="0"/>
                <a:ea typeface="DengXian" panose="02010600030101010101" pitchFamily="2" charset="-122"/>
                <a:cs typeface="Times New Roman" panose="02020603050405020304" pitchFamily="18" charset="0"/>
              </a:rPr>
              <a:t> R1</a:t>
            </a:r>
          </a:p>
          <a:p>
            <a:pPr marL="571500" indent="-571500">
              <a:buFont typeface="Arial" panose="020B0604020202020204" pitchFamily="34" charset="0"/>
              <a:buChar char="•"/>
            </a:pPr>
            <a:endParaRPr lang="en-US" sz="2800" kern="100" dirty="0">
              <a:latin typeface="Aptos" panose="020B0004020202020204" pitchFamily="34" charset="0"/>
              <a:ea typeface="DengXian" panose="02010600030101010101" pitchFamily="2" charset="-122"/>
              <a:cs typeface="Times New Roman" panose="02020603050405020304" pitchFamily="18" charset="0"/>
            </a:endParaRPr>
          </a:p>
          <a:p>
            <a:pPr marL="571500" indent="-571500">
              <a:buFont typeface="Arial" panose="020B0604020202020204" pitchFamily="34" charset="0"/>
              <a:buChar char="•"/>
            </a:pPr>
            <a:r>
              <a:rPr lang="en-US" sz="2800" kern="100" dirty="0">
                <a:latin typeface="Aptos" panose="020B0004020202020204" pitchFamily="34" charset="0"/>
                <a:ea typeface="DengXian" panose="02010600030101010101" pitchFamily="2" charset="-122"/>
                <a:cs typeface="Times New Roman" panose="02020603050405020304" pitchFamily="18" charset="0"/>
              </a:rPr>
              <a:t>Llama</a:t>
            </a:r>
          </a:p>
          <a:p>
            <a:pPr marL="571500" indent="-571500">
              <a:buFont typeface="Arial" panose="020B0604020202020204" pitchFamily="34" charset="0"/>
              <a:buChar char="•"/>
            </a:pPr>
            <a:r>
              <a:rPr lang="en-US" sz="2800" kern="100" dirty="0">
                <a:latin typeface="Aptos" panose="020B0004020202020204" pitchFamily="34" charset="0"/>
                <a:ea typeface="DengXian" panose="02010600030101010101" pitchFamily="2" charset="-122"/>
                <a:cs typeface="Times New Roman" panose="02020603050405020304" pitchFamily="18" charset="0"/>
              </a:rPr>
              <a:t>Gemini</a:t>
            </a:r>
          </a:p>
          <a:p>
            <a:pPr marL="571500" indent="-571500">
              <a:buFont typeface="Arial" panose="020B0604020202020204" pitchFamily="34" charset="0"/>
              <a:buChar char="•"/>
            </a:pPr>
            <a:r>
              <a:rPr lang="en-US" sz="2800" kern="100" dirty="0">
                <a:latin typeface="Aptos" panose="020B0004020202020204" pitchFamily="34" charset="0"/>
                <a:ea typeface="DengXian" panose="02010600030101010101" pitchFamily="2" charset="-122"/>
                <a:cs typeface="Times New Roman" panose="02020603050405020304" pitchFamily="18" charset="0"/>
              </a:rPr>
              <a:t>Claude</a:t>
            </a:r>
          </a:p>
          <a:p>
            <a:pPr marL="571500" indent="-571500">
              <a:buFont typeface="Arial" panose="020B0604020202020204" pitchFamily="34" charset="0"/>
              <a:buChar char="•"/>
            </a:pPr>
            <a:r>
              <a:rPr lang="en-US" sz="2800" kern="100" dirty="0">
                <a:latin typeface="Aptos" panose="020B0004020202020204" pitchFamily="34" charset="0"/>
                <a:ea typeface="DengXian" panose="02010600030101010101" pitchFamily="2" charset="-122"/>
                <a:cs typeface="Times New Roman" panose="02020603050405020304" pitchFamily="18" charset="0"/>
              </a:rPr>
              <a:t>Kimi</a:t>
            </a:r>
          </a:p>
          <a:p>
            <a:pPr marL="571500" indent="-571500">
              <a:buFont typeface="Arial" panose="020B0604020202020204" pitchFamily="34" charset="0"/>
              <a:buChar char="•"/>
            </a:pPr>
            <a:r>
              <a:rPr lang="en-US" sz="2800" kern="100" dirty="0" err="1">
                <a:latin typeface="Aptos" panose="020B0004020202020204" pitchFamily="34" charset="0"/>
                <a:ea typeface="DengXian" panose="02010600030101010101" pitchFamily="2" charset="-122"/>
                <a:cs typeface="Times New Roman" panose="02020603050405020304" pitchFamily="18" charset="0"/>
              </a:rPr>
              <a:t>Qwen</a:t>
            </a:r>
            <a:endParaRPr lang="en-US" sz="2800" kern="100" dirty="0">
              <a:latin typeface="Aptos" panose="020B0004020202020204" pitchFamily="34" charset="0"/>
              <a:ea typeface="DengXian" panose="02010600030101010101" pitchFamily="2" charset="-122"/>
              <a:cs typeface="Times New Roman" panose="02020603050405020304" pitchFamily="18" charset="0"/>
            </a:endParaRPr>
          </a:p>
          <a:p>
            <a:pPr marL="571500" indent="-571500">
              <a:buFont typeface="Arial" panose="020B0604020202020204" pitchFamily="34" charset="0"/>
              <a:buChar char="•"/>
            </a:pPr>
            <a:endParaRPr lang="en-US" sz="2400" kern="100" dirty="0">
              <a:latin typeface="Aptos" panose="020B0004020202020204" pitchFamily="34" charset="0"/>
              <a:ea typeface="DengXian" panose="02010600030101010101" pitchFamily="2" charset="-122"/>
              <a:cs typeface="Times New Roman" panose="02020603050405020304" pitchFamily="18" charset="0"/>
            </a:endParaRPr>
          </a:p>
          <a:p>
            <a:pPr marL="571500" indent="-571500">
              <a:buFont typeface="Arial" panose="020B0604020202020204" pitchFamily="34" charset="0"/>
              <a:buChar char="•"/>
            </a:pPr>
            <a:endParaRPr lang="en-US" sz="4000" kern="100" dirty="0">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49814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15E46-0189-7CAF-1466-BE3223424DD2}"/>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0C8D32CE-DEDB-45FD-9718-F8B963158C6A}"/>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DF97848E-2FB7-08EC-BEA3-B9371B433B3A}"/>
              </a:ext>
            </a:extLst>
          </p:cNvPr>
          <p:cNvSpPr txBox="1"/>
          <p:nvPr/>
        </p:nvSpPr>
        <p:spPr>
          <a:xfrm>
            <a:off x="258565" y="9421"/>
            <a:ext cx="12783502" cy="3785652"/>
          </a:xfrm>
          <a:prstGeom prst="rect">
            <a:avLst/>
          </a:prstGeom>
          <a:noFill/>
        </p:spPr>
        <p:txBody>
          <a:bodyPr wrap="square" rtlCol="0">
            <a:spAutoFit/>
          </a:bodyPr>
          <a:lstStyle/>
          <a:p>
            <a:r>
              <a:rPr lang="en-US" altLang="zh-CN" sz="4000" dirty="0"/>
              <a:t>Llama – 3 (Meta)</a:t>
            </a:r>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57F71DD4-5B3F-C269-9776-0E461154A119}"/>
              </a:ext>
            </a:extLst>
          </p:cNvPr>
          <p:cNvSpPr txBox="1"/>
          <p:nvPr/>
        </p:nvSpPr>
        <p:spPr>
          <a:xfrm>
            <a:off x="303990" y="151310"/>
            <a:ext cx="11363198" cy="9022342"/>
          </a:xfrm>
          <a:prstGeom prst="rect">
            <a:avLst/>
          </a:prstGeom>
          <a:noFill/>
        </p:spPr>
        <p:txBody>
          <a:bodyPr wrap="square" rtlCol="0">
            <a:spAutoFit/>
          </a:bodyPr>
          <a:lstStyle/>
          <a:p>
            <a:pPr>
              <a:lnSpc>
                <a:spcPct val="150000"/>
              </a:lnSpc>
            </a:pPr>
            <a:r>
              <a:rPr lang="en-US" sz="2800" dirty="0"/>
              <a:t> </a:t>
            </a:r>
          </a:p>
          <a:p>
            <a:pPr marL="285750" indent="-285750">
              <a:lnSpc>
                <a:spcPct val="150000"/>
              </a:lnSpc>
              <a:buFont typeface="Arial" panose="020B0604020202020204" pitchFamily="34" charset="0"/>
              <a:buChar char="•"/>
            </a:pPr>
            <a:r>
              <a:rPr lang="en-US" altLang="zh-CN" sz="2800" dirty="0"/>
              <a:t>In July 2024, Meta released the Llama-3.1 model with 8B, 70B, and 405B parameters.</a:t>
            </a:r>
          </a:p>
          <a:p>
            <a:pPr>
              <a:lnSpc>
                <a:spcPct val="150000"/>
              </a:lnSpc>
            </a:pPr>
            <a:endParaRPr lang="en-US" altLang="zh-CN" sz="2800" dirty="0"/>
          </a:p>
          <a:p>
            <a:pPr marL="285750" indent="-285750">
              <a:lnSpc>
                <a:spcPct val="150000"/>
              </a:lnSpc>
              <a:buFont typeface="Arial" panose="020B0604020202020204" pitchFamily="34" charset="0"/>
              <a:buChar char="•"/>
            </a:pPr>
            <a:r>
              <a:rPr lang="en-US" altLang="zh-CN" sz="2800" dirty="0"/>
              <a:t>Llama 405B model trained on up to 16K H100 GPU</a:t>
            </a:r>
          </a:p>
          <a:p>
            <a:pPr>
              <a:lnSpc>
                <a:spcPct val="150000"/>
              </a:lnSpc>
            </a:pPr>
            <a:endParaRPr lang="en-US" sz="2800" dirty="0"/>
          </a:p>
          <a:p>
            <a:pPr marL="285750" indent="-285750">
              <a:lnSpc>
                <a:spcPct val="150000"/>
              </a:lnSpc>
              <a:buFont typeface="Arial" panose="020B0604020202020204" pitchFamily="34" charset="0"/>
              <a:buChar char="•"/>
            </a:pPr>
            <a:r>
              <a:rPr lang="en-US" altLang="zh-CN" sz="2800" dirty="0"/>
              <a:t>Llama-3</a:t>
            </a:r>
            <a:r>
              <a:rPr lang="zh-CN" altLang="en-US" sz="2800" dirty="0"/>
              <a:t> </a:t>
            </a:r>
            <a:r>
              <a:rPr lang="en-US" altLang="zh-CN" sz="2800" dirty="0"/>
              <a:t>405B can reach the capability level of GPT-4.</a:t>
            </a:r>
          </a:p>
          <a:p>
            <a:pPr marL="285750" indent="-285750">
              <a:lnSpc>
                <a:spcPct val="150000"/>
              </a:lnSpc>
              <a:buFont typeface="Arial" panose="020B0604020202020204" pitchFamily="34" charset="0"/>
              <a:buChar char="•"/>
            </a:pPr>
            <a:endParaRPr lang="en-US" sz="2800" dirty="0"/>
          </a:p>
          <a:p>
            <a:pPr marL="285750" indent="-285750">
              <a:lnSpc>
                <a:spcPct val="150000"/>
              </a:lnSpc>
              <a:buFont typeface="Arial" panose="020B0604020202020204" pitchFamily="34" charset="0"/>
              <a:buChar char="•"/>
            </a:pPr>
            <a:r>
              <a:rPr lang="en-US" sz="2800" dirty="0"/>
              <a:t>Open-source, with a detailed technical report</a:t>
            </a:r>
          </a:p>
          <a:p>
            <a:pPr marL="742950" lvl="1" indent="-285750">
              <a:lnSpc>
                <a:spcPct val="150000"/>
              </a:lnSpc>
              <a:buFont typeface="Arial" panose="020B0604020202020204" pitchFamily="34" charset="0"/>
              <a:buChar char="•"/>
            </a:pPr>
            <a:r>
              <a:rPr lang="en-US" sz="2400" dirty="0"/>
              <a:t>The Llama 3 Herd of Models: </a:t>
            </a:r>
            <a:r>
              <a:rPr lang="en-US" altLang="zh-CN" sz="2400" dirty="0"/>
              <a:t>https://</a:t>
            </a:r>
            <a:r>
              <a:rPr lang="en-US" altLang="zh-CN" sz="2400" dirty="0" err="1"/>
              <a:t>arxiv.org</a:t>
            </a:r>
            <a:r>
              <a:rPr lang="en-US" altLang="zh-CN" sz="2400" dirty="0"/>
              <a:t>/abs/2407.21783</a:t>
            </a:r>
            <a:r>
              <a:rPr lang="zh-CN" altLang="en-US" sz="2400" dirty="0"/>
              <a:t> </a:t>
            </a:r>
            <a:endParaRPr lang="en-US" altLang="zh-CN" sz="2400" dirty="0"/>
          </a:p>
          <a:p>
            <a:pPr>
              <a:lnSpc>
                <a:spcPts val="950"/>
              </a:lnSpc>
            </a:pPr>
            <a:endParaRPr lang="en-US" sz="1715" dirty="0"/>
          </a:p>
          <a:p>
            <a:pPr marL="742950" lvl="1" indent="-285750">
              <a:lnSpc>
                <a:spcPct val="150000"/>
              </a:lnSpc>
              <a:buFont typeface="Arial" panose="020B0604020202020204" pitchFamily="34" charset="0"/>
              <a:buChar char="•"/>
            </a:pPr>
            <a:endParaRPr lang="en-US" sz="2400" dirty="0"/>
          </a:p>
          <a:p>
            <a:pPr marL="285750" indent="-285750">
              <a:lnSpc>
                <a:spcPct val="150000"/>
              </a:lnSpc>
              <a:buFont typeface="Arial" panose="020B0604020202020204" pitchFamily="34" charset="0"/>
              <a:buChar char="•"/>
            </a:pPr>
            <a:endParaRPr lang="en-US" sz="2800" dirty="0"/>
          </a:p>
          <a:p>
            <a:pPr marL="285750" indent="-285750">
              <a:lnSpc>
                <a:spcPct val="150000"/>
              </a:lnSpc>
              <a:buFont typeface="Arial" panose="020B0604020202020204" pitchFamily="34" charset="0"/>
              <a:buChar char="•"/>
            </a:pPr>
            <a:endParaRPr lang="en-US" sz="2800" dirty="0"/>
          </a:p>
          <a:p>
            <a:pPr>
              <a:lnSpc>
                <a:spcPct val="150000"/>
              </a:lnSpc>
            </a:pPr>
            <a:endParaRPr lang="en-US" sz="2800" dirty="0"/>
          </a:p>
        </p:txBody>
      </p:sp>
    </p:spTree>
    <p:extLst>
      <p:ext uri="{BB962C8B-B14F-4D97-AF65-F5344CB8AC3E}">
        <p14:creationId xmlns:p14="http://schemas.microsoft.com/office/powerpoint/2010/main" val="329917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1CDAC-930F-8689-050D-564F6737B45A}"/>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16532A77-AD4D-6A7D-7B11-2A0ADCEFA403}"/>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450DBE3F-1516-1146-8F8B-2FD4FAC6F7E2}"/>
              </a:ext>
            </a:extLst>
          </p:cNvPr>
          <p:cNvSpPr txBox="1"/>
          <p:nvPr/>
        </p:nvSpPr>
        <p:spPr>
          <a:xfrm>
            <a:off x="258565" y="9421"/>
            <a:ext cx="12783502" cy="3785652"/>
          </a:xfrm>
          <a:prstGeom prst="rect">
            <a:avLst/>
          </a:prstGeom>
          <a:noFill/>
        </p:spPr>
        <p:txBody>
          <a:bodyPr wrap="square" rtlCol="0">
            <a:spAutoFit/>
          </a:bodyPr>
          <a:lstStyle/>
          <a:p>
            <a:r>
              <a:rPr lang="en-US" altLang="zh-CN" sz="4000" dirty="0"/>
              <a:t>Llama – 3: </a:t>
            </a:r>
            <a:r>
              <a:rPr lang="en-US" sz="4000" dirty="0"/>
              <a:t>Performance Benchmarks</a:t>
            </a:r>
            <a:r>
              <a:rPr lang="en-US" altLang="zh-CN" sz="4000" dirty="0"/>
              <a:t> </a:t>
            </a:r>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5" name="Picture 4" descr="A table with numbers and text&#10;&#10;AI-generated content may be incorrect.">
            <a:extLst>
              <a:ext uri="{FF2B5EF4-FFF2-40B4-BE49-F238E27FC236}">
                <a16:creationId xmlns:a16="http://schemas.microsoft.com/office/drawing/2014/main" id="{216BC828-760D-1490-D19E-21355AE6C152}"/>
              </a:ext>
            </a:extLst>
          </p:cNvPr>
          <p:cNvPicPr>
            <a:picLocks noChangeAspect="1"/>
          </p:cNvPicPr>
          <p:nvPr/>
        </p:nvPicPr>
        <p:blipFill>
          <a:blip r:embed="rId2"/>
          <a:srcRect b="18573"/>
          <a:stretch/>
        </p:blipFill>
        <p:spPr>
          <a:xfrm>
            <a:off x="258565" y="669025"/>
            <a:ext cx="11049442" cy="5334732"/>
          </a:xfrm>
          <a:prstGeom prst="rect">
            <a:avLst/>
          </a:prstGeom>
        </p:spPr>
      </p:pic>
    </p:spTree>
    <p:extLst>
      <p:ext uri="{BB962C8B-B14F-4D97-AF65-F5344CB8AC3E}">
        <p14:creationId xmlns:p14="http://schemas.microsoft.com/office/powerpoint/2010/main" val="597094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A74FC-BDCA-67AF-447C-545AB7B4EDDB}"/>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05C532B2-8ACF-B896-026E-8A1AB8624981}"/>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95960E1A-5275-37BB-86CC-EC1418A6D0ED}"/>
              </a:ext>
            </a:extLst>
          </p:cNvPr>
          <p:cNvSpPr txBox="1"/>
          <p:nvPr/>
        </p:nvSpPr>
        <p:spPr>
          <a:xfrm>
            <a:off x="277656" y="418494"/>
            <a:ext cx="12783502" cy="8340745"/>
          </a:xfrm>
          <a:prstGeom prst="rect">
            <a:avLst/>
          </a:prstGeom>
          <a:noFill/>
        </p:spPr>
        <p:txBody>
          <a:bodyPr wrap="square" rtlCol="0">
            <a:spAutoFit/>
          </a:bodyPr>
          <a:lstStyle/>
          <a:p>
            <a:r>
              <a:rPr lang="en-US" altLang="zh-CN" sz="4000" dirty="0"/>
              <a:t>Llama - 3: </a:t>
            </a:r>
            <a:r>
              <a:rPr lang="en-US" sz="4000" dirty="0"/>
              <a:t>Development Stages</a:t>
            </a:r>
            <a:r>
              <a:rPr lang="en-US" altLang="zh-CN" sz="4000" dirty="0"/>
              <a:t> </a:t>
            </a:r>
          </a:p>
          <a:p>
            <a:pPr marL="571500" indent="-571500">
              <a:buFont typeface="Arial" panose="020B0604020202020204" pitchFamily="34" charset="0"/>
              <a:buChar char="•"/>
            </a:pPr>
            <a:r>
              <a:rPr lang="en-US" sz="2800" dirty="0"/>
              <a:t>Pre-training</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r>
              <a:rPr lang="en-US" sz="2800" dirty="0"/>
              <a:t>Post-training (human preference alignment)</a:t>
            </a:r>
          </a:p>
          <a:p>
            <a:pPr marL="571500" indent="-571500">
              <a:buFont typeface="Arial" panose="020B0604020202020204" pitchFamily="34" charset="0"/>
              <a:buChar char="•"/>
            </a:pPr>
            <a:endParaRPr lang="en-US" sz="4000" dirty="0"/>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7F3FBABE-B382-6EB1-84AF-4A4935BB43EE}"/>
              </a:ext>
            </a:extLst>
          </p:cNvPr>
          <p:cNvSpPr txBox="1"/>
          <p:nvPr/>
        </p:nvSpPr>
        <p:spPr>
          <a:xfrm>
            <a:off x="427568" y="1583223"/>
            <a:ext cx="11363198" cy="390812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altLang="zh-CN" sz="2800" dirty="0"/>
              <a:t>Pre-Training Data </a:t>
            </a:r>
          </a:p>
          <a:p>
            <a:pPr marL="742950" lvl="1" indent="-285750">
              <a:lnSpc>
                <a:spcPct val="150000"/>
              </a:lnSpc>
              <a:buFont typeface="Arial" panose="020B0604020202020204" pitchFamily="34" charset="0"/>
              <a:buChar char="•"/>
            </a:pPr>
            <a:r>
              <a:rPr lang="en-US" altLang="zh-CN" sz="2800" dirty="0"/>
              <a:t>Model Architecture </a:t>
            </a:r>
          </a:p>
          <a:p>
            <a:pPr marL="742950" lvl="1" indent="-285750">
              <a:lnSpc>
                <a:spcPct val="150000"/>
              </a:lnSpc>
              <a:buFont typeface="Arial" panose="020B0604020202020204" pitchFamily="34" charset="0"/>
              <a:buChar char="•"/>
            </a:pPr>
            <a:r>
              <a:rPr lang="en-US" altLang="zh-CN" sz="2800" dirty="0"/>
              <a:t>Infrastructure, Scaling, and Efficiency </a:t>
            </a:r>
          </a:p>
          <a:p>
            <a:pPr marL="742950" lvl="1" indent="-285750">
              <a:lnSpc>
                <a:spcPct val="150000"/>
              </a:lnSpc>
              <a:buFont typeface="Arial" panose="020B0604020202020204" pitchFamily="34" charset="0"/>
              <a:buChar char="•"/>
            </a:pPr>
            <a:r>
              <a:rPr lang="en-US" altLang="zh-CN" sz="2800" dirty="0"/>
              <a:t>Training Recipe </a:t>
            </a:r>
          </a:p>
          <a:p>
            <a:pPr>
              <a:lnSpc>
                <a:spcPct val="150000"/>
              </a:lnSpc>
            </a:pPr>
            <a:endParaRPr lang="en-US" sz="2800" dirty="0"/>
          </a:p>
          <a:p>
            <a:pPr>
              <a:lnSpc>
                <a:spcPct val="150000"/>
              </a:lnSpc>
            </a:pPr>
            <a:endParaRPr lang="en-US" sz="2800" dirty="0"/>
          </a:p>
        </p:txBody>
      </p:sp>
    </p:spTree>
    <p:extLst>
      <p:ext uri="{BB962C8B-B14F-4D97-AF65-F5344CB8AC3E}">
        <p14:creationId xmlns:p14="http://schemas.microsoft.com/office/powerpoint/2010/main" val="2449035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245D0-3825-9FD3-4D7A-39A242AF45B3}"/>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DB4FA3ED-E785-5D26-309B-4408DCCABB9C}"/>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0D5FC7E6-AA1E-2C72-5C3C-846DA435C98A}"/>
              </a:ext>
            </a:extLst>
          </p:cNvPr>
          <p:cNvSpPr txBox="1"/>
          <p:nvPr/>
        </p:nvSpPr>
        <p:spPr>
          <a:xfrm>
            <a:off x="277656" y="418494"/>
            <a:ext cx="12783502" cy="3785652"/>
          </a:xfrm>
          <a:prstGeom prst="rect">
            <a:avLst/>
          </a:prstGeom>
          <a:noFill/>
        </p:spPr>
        <p:txBody>
          <a:bodyPr wrap="square" rtlCol="0">
            <a:spAutoFit/>
          </a:bodyPr>
          <a:lstStyle/>
          <a:p>
            <a:r>
              <a:rPr lang="en-US" altLang="zh-CN" sz="4000" dirty="0"/>
              <a:t>Llama - 3: </a:t>
            </a:r>
            <a:r>
              <a:rPr lang="en-US" sz="4000" dirty="0"/>
              <a:t>Pre-training - Data</a:t>
            </a:r>
            <a:endParaRPr lang="en-US" altLang="zh-CN" sz="4000" dirty="0"/>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AC6BEDAF-F2B1-D364-FB2A-E33A86696AA6}"/>
              </a:ext>
            </a:extLst>
          </p:cNvPr>
          <p:cNvSpPr txBox="1"/>
          <p:nvPr/>
        </p:nvSpPr>
        <p:spPr>
          <a:xfrm>
            <a:off x="277656" y="1507114"/>
            <a:ext cx="11363198" cy="35387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800" dirty="0"/>
              <a:t>Cleaning Web Data – Removal</a:t>
            </a:r>
          </a:p>
          <a:p>
            <a:pPr marL="742950" lvl="1" indent="-285750">
              <a:lnSpc>
                <a:spcPct val="150000"/>
              </a:lnSpc>
              <a:buFont typeface="Arial" panose="020B0604020202020204" pitchFamily="34" charset="0"/>
              <a:buChar char="•"/>
            </a:pPr>
            <a:r>
              <a:rPr lang="en-US" sz="2400" dirty="0"/>
              <a:t>Personally Identifiable Information and Unsafe Content Filtering</a:t>
            </a:r>
          </a:p>
          <a:p>
            <a:pPr marL="742950" lvl="1" indent="-285750">
              <a:lnSpc>
                <a:spcPct val="150000"/>
              </a:lnSpc>
              <a:buFont typeface="Arial" panose="020B0604020202020204" pitchFamily="34" charset="0"/>
              <a:buChar char="•"/>
            </a:pPr>
            <a:r>
              <a:rPr lang="en-US" sz="2400" dirty="0"/>
              <a:t>Extract high-quality text from raw HTML, removing irrelevant content</a:t>
            </a:r>
          </a:p>
          <a:p>
            <a:pPr marL="742950" lvl="1" indent="-285750">
              <a:lnSpc>
                <a:spcPct val="150000"/>
              </a:lnSpc>
              <a:buFont typeface="Arial" panose="020B0604020202020204" pitchFamily="34" charset="0"/>
              <a:buChar char="•"/>
            </a:pPr>
            <a:r>
              <a:rPr lang="en-US" sz="2400" dirty="0"/>
              <a:t>De-duplication of </a:t>
            </a:r>
            <a:r>
              <a:rPr lang="en-US" sz="2400" dirty="0" err="1"/>
              <a:t>urls</a:t>
            </a:r>
            <a:r>
              <a:rPr lang="en-US" sz="2400" dirty="0"/>
              <a:t>, documents, and lines</a:t>
            </a:r>
          </a:p>
          <a:p>
            <a:pPr marL="742950" lvl="1" indent="-285750">
              <a:lnSpc>
                <a:spcPct val="150000"/>
              </a:lnSpc>
              <a:buFont typeface="Arial" panose="020B0604020202020204" pitchFamily="34" charset="0"/>
              <a:buChar char="•"/>
            </a:pPr>
            <a:r>
              <a:rPr lang="en-US" sz="2400" dirty="0"/>
              <a:t>Remove additional low-quality documents </a:t>
            </a:r>
          </a:p>
          <a:p>
            <a:pPr>
              <a:lnSpc>
                <a:spcPct val="150000"/>
              </a:lnSpc>
            </a:pPr>
            <a:endParaRPr lang="en-US" sz="2800" dirty="0"/>
          </a:p>
        </p:txBody>
      </p:sp>
    </p:spTree>
    <p:extLst>
      <p:ext uri="{BB962C8B-B14F-4D97-AF65-F5344CB8AC3E}">
        <p14:creationId xmlns:p14="http://schemas.microsoft.com/office/powerpoint/2010/main" val="2460881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FC938-AC8E-4AB8-4F21-6AEC267738C3}"/>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72F45BBA-C1BF-9287-C390-8A0383B93253}"/>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C3B2C7AA-57F1-30DA-E012-EE405C6B6ABE}"/>
              </a:ext>
            </a:extLst>
          </p:cNvPr>
          <p:cNvSpPr txBox="1"/>
          <p:nvPr/>
        </p:nvSpPr>
        <p:spPr>
          <a:xfrm>
            <a:off x="277656" y="242436"/>
            <a:ext cx="12783502" cy="3785652"/>
          </a:xfrm>
          <a:prstGeom prst="rect">
            <a:avLst/>
          </a:prstGeom>
          <a:noFill/>
        </p:spPr>
        <p:txBody>
          <a:bodyPr wrap="square" rtlCol="0">
            <a:spAutoFit/>
          </a:bodyPr>
          <a:lstStyle/>
          <a:p>
            <a:r>
              <a:rPr lang="en-US" altLang="zh-CN" sz="4000" dirty="0"/>
              <a:t>Llama - 3: </a:t>
            </a:r>
            <a:r>
              <a:rPr lang="en-US" sz="4000" dirty="0"/>
              <a:t>Pre-training - Data</a:t>
            </a:r>
            <a:endParaRPr lang="en-US" altLang="zh-CN" sz="4000" dirty="0"/>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02C1FC60-40A6-EDC6-DE2A-FB7DBA003B93}"/>
              </a:ext>
            </a:extLst>
          </p:cNvPr>
          <p:cNvSpPr txBox="1"/>
          <p:nvPr/>
        </p:nvSpPr>
        <p:spPr>
          <a:xfrm>
            <a:off x="277656" y="953662"/>
            <a:ext cx="11363198" cy="56713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800" dirty="0"/>
              <a:t>Cleaning Web Data – Quality Filtering</a:t>
            </a:r>
          </a:p>
          <a:p>
            <a:pPr marL="742950" lvl="1" indent="-285750">
              <a:lnSpc>
                <a:spcPct val="150000"/>
              </a:lnSpc>
              <a:buFont typeface="Arial" panose="020B0604020202020204" pitchFamily="34" charset="0"/>
              <a:buChar char="•"/>
            </a:pPr>
            <a:r>
              <a:rPr lang="en-US" sz="2400" dirty="0"/>
              <a:t>Various model-based quality classifiers to sub-select high-quality tokens</a:t>
            </a:r>
          </a:p>
          <a:p>
            <a:pPr marL="1200150" lvl="2" indent="-285750">
              <a:lnSpc>
                <a:spcPct val="150000"/>
              </a:lnSpc>
              <a:buFont typeface="Arial" panose="020B0604020202020204" pitchFamily="34" charset="0"/>
              <a:buChar char="•"/>
            </a:pPr>
            <a:r>
              <a:rPr lang="en-US" sz="2400" dirty="0" err="1"/>
              <a:t>fasttext</a:t>
            </a:r>
            <a:r>
              <a:rPr lang="en-US" sz="2400" dirty="0"/>
              <a:t> (</a:t>
            </a:r>
            <a:r>
              <a:rPr lang="en-US" sz="2400" dirty="0" err="1"/>
              <a:t>Joulin</a:t>
            </a:r>
            <a:r>
              <a:rPr lang="en-US" sz="2400" dirty="0"/>
              <a:t> et al., 2017): trained to recognize if a given text would be referenced by Wikipedia </a:t>
            </a:r>
          </a:p>
          <a:p>
            <a:pPr marL="1200150" lvl="2" indent="-285750">
              <a:lnSpc>
                <a:spcPct val="150000"/>
              </a:lnSpc>
              <a:buFont typeface="Arial" panose="020B0604020202020204" pitchFamily="34" charset="0"/>
              <a:buChar char="•"/>
            </a:pPr>
            <a:r>
              <a:rPr lang="en-US" sz="2400" dirty="0"/>
              <a:t> Roberta-based classifiers (Liu et al., 2019a): trained on Llama 2 predictions</a:t>
            </a:r>
          </a:p>
          <a:p>
            <a:pPr marL="1657350" lvl="3" indent="-285750">
              <a:lnSpc>
                <a:spcPct val="150000"/>
              </a:lnSpc>
              <a:buFont typeface="Arial" panose="020B0604020202020204" pitchFamily="34" charset="0"/>
              <a:buChar char="•"/>
            </a:pPr>
            <a:r>
              <a:rPr lang="en-US" sz="2400" dirty="0"/>
              <a:t>Create a training set of cleaned web documents, describe the quality requirements, and instruct Llama 2’s chat model to determine if the documents meets these requirements. </a:t>
            </a:r>
          </a:p>
          <a:p>
            <a:pPr marL="742950" lvl="1" indent="-285750">
              <a:lnSpc>
                <a:spcPct val="150000"/>
              </a:lnSpc>
              <a:buFont typeface="Arial" panose="020B0604020202020204" pitchFamily="34" charset="0"/>
              <a:buChar char="•"/>
            </a:pPr>
            <a:r>
              <a:rPr lang="en-US" sz="2400" dirty="0"/>
              <a:t>Domain-specific pipelines that extract code and math-relevant web pages </a:t>
            </a:r>
          </a:p>
          <a:p>
            <a:pPr marL="742950" lvl="1" indent="-285750">
              <a:lnSpc>
                <a:spcPct val="150000"/>
              </a:lnSpc>
              <a:buFont typeface="Arial" panose="020B0604020202020204" pitchFamily="34" charset="0"/>
              <a:buChar char="•"/>
            </a:pPr>
            <a:r>
              <a:rPr lang="en-US" sz="2400" dirty="0"/>
              <a:t>Multilingual data collection</a:t>
            </a:r>
          </a:p>
        </p:txBody>
      </p:sp>
    </p:spTree>
    <p:extLst>
      <p:ext uri="{BB962C8B-B14F-4D97-AF65-F5344CB8AC3E}">
        <p14:creationId xmlns:p14="http://schemas.microsoft.com/office/powerpoint/2010/main" val="4239959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322E-CF5D-E63D-660F-332BDCD0C1D6}"/>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476EE109-E815-8817-C7FD-5B1770748C18}"/>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D1D079BF-FE8F-2C1A-DA8C-F4CAE4313902}"/>
              </a:ext>
            </a:extLst>
          </p:cNvPr>
          <p:cNvSpPr txBox="1"/>
          <p:nvPr/>
        </p:nvSpPr>
        <p:spPr>
          <a:xfrm>
            <a:off x="145309" y="0"/>
            <a:ext cx="12783502" cy="3785652"/>
          </a:xfrm>
          <a:prstGeom prst="rect">
            <a:avLst/>
          </a:prstGeom>
          <a:noFill/>
        </p:spPr>
        <p:txBody>
          <a:bodyPr wrap="square" rtlCol="0">
            <a:spAutoFit/>
          </a:bodyPr>
          <a:lstStyle/>
          <a:p>
            <a:r>
              <a:rPr lang="en-US" altLang="zh-CN" sz="4000" dirty="0"/>
              <a:t>Llama - 3: </a:t>
            </a:r>
            <a:r>
              <a:rPr lang="en-US" sz="4000" dirty="0"/>
              <a:t>Pre-training - Data</a:t>
            </a:r>
            <a:endParaRPr lang="en-US" altLang="zh-CN" sz="4000" dirty="0"/>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C3364414-3BC5-F123-5DA0-95551D2E9990}"/>
              </a:ext>
            </a:extLst>
          </p:cNvPr>
          <p:cNvSpPr txBox="1"/>
          <p:nvPr/>
        </p:nvSpPr>
        <p:spPr>
          <a:xfrm>
            <a:off x="0" y="498488"/>
            <a:ext cx="12467796" cy="6225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800" dirty="0"/>
              <a:t>Determining the Data Mix </a:t>
            </a:r>
          </a:p>
          <a:p>
            <a:pPr marL="742950" lvl="1" indent="-285750">
              <a:lnSpc>
                <a:spcPct val="150000"/>
              </a:lnSpc>
              <a:buFont typeface="Arial" panose="020B0604020202020204" pitchFamily="34" charset="0"/>
              <a:buChar char="•"/>
            </a:pPr>
            <a:r>
              <a:rPr lang="en-US" sz="2400" dirty="0"/>
              <a:t>Knowledge classification</a:t>
            </a:r>
          </a:p>
          <a:p>
            <a:pPr marL="1200150" lvl="2" indent="-285750">
              <a:lnSpc>
                <a:spcPct val="150000"/>
              </a:lnSpc>
              <a:buFont typeface="Arial" panose="020B0604020202020204" pitchFamily="34" charset="0"/>
              <a:buChar char="•"/>
            </a:pPr>
            <a:r>
              <a:rPr lang="en-US" sz="2400" dirty="0"/>
              <a:t>We develop a classifier to categorize the types of information </a:t>
            </a:r>
          </a:p>
          <a:p>
            <a:pPr marL="1200150" lvl="2" indent="-285750">
              <a:lnSpc>
                <a:spcPct val="150000"/>
              </a:lnSpc>
              <a:buFont typeface="Arial" panose="020B0604020202020204" pitchFamily="34" charset="0"/>
              <a:buChar char="•"/>
            </a:pPr>
            <a:r>
              <a:rPr lang="en-US" sz="2400" dirty="0"/>
              <a:t>use this classifier to </a:t>
            </a:r>
            <a:r>
              <a:rPr lang="en-US" sz="2400" dirty="0" err="1"/>
              <a:t>downsample</a:t>
            </a:r>
            <a:r>
              <a:rPr lang="en-US" sz="2400" dirty="0"/>
              <a:t> data categories that are over-represented on the web, for example, arts and entertainment </a:t>
            </a:r>
          </a:p>
          <a:p>
            <a:pPr marL="742950" lvl="1" indent="-285750">
              <a:lnSpc>
                <a:spcPct val="150000"/>
              </a:lnSpc>
              <a:buFont typeface="Arial" panose="020B0604020202020204" pitchFamily="34" charset="0"/>
              <a:buChar char="•"/>
            </a:pPr>
            <a:r>
              <a:rPr lang="en-US" sz="2400" dirty="0"/>
              <a:t>Train small models on data mix to predict the performance of a large model on the mix </a:t>
            </a:r>
          </a:p>
          <a:p>
            <a:pPr marL="742950" lvl="1" indent="-285750">
              <a:lnSpc>
                <a:spcPct val="150000"/>
              </a:lnSpc>
              <a:buFont typeface="Arial" panose="020B0604020202020204" pitchFamily="34" charset="0"/>
              <a:buChar char="•"/>
            </a:pPr>
            <a:r>
              <a:rPr lang="en-US" sz="2400" dirty="0"/>
              <a:t>Data mix summary: </a:t>
            </a:r>
          </a:p>
          <a:p>
            <a:pPr marL="1200150" lvl="2" indent="-285750">
              <a:lnSpc>
                <a:spcPct val="150000"/>
              </a:lnSpc>
              <a:buFont typeface="Arial" panose="020B0604020202020204" pitchFamily="34" charset="0"/>
              <a:buChar char="•"/>
            </a:pPr>
            <a:r>
              <a:rPr lang="en-US" sz="2400" dirty="0"/>
              <a:t>50% general knowledge</a:t>
            </a:r>
          </a:p>
          <a:p>
            <a:pPr marL="1200150" lvl="2" indent="-285750">
              <a:lnSpc>
                <a:spcPct val="150000"/>
              </a:lnSpc>
              <a:buFont typeface="Arial" panose="020B0604020202020204" pitchFamily="34" charset="0"/>
              <a:buChar char="•"/>
            </a:pPr>
            <a:r>
              <a:rPr lang="en-US" sz="2400" dirty="0"/>
              <a:t>25% of mathematical and reasoning</a:t>
            </a:r>
          </a:p>
          <a:p>
            <a:pPr marL="1200150" lvl="2" indent="-285750">
              <a:lnSpc>
                <a:spcPct val="150000"/>
              </a:lnSpc>
              <a:buFont typeface="Arial" panose="020B0604020202020204" pitchFamily="34" charset="0"/>
              <a:buChar char="•"/>
            </a:pPr>
            <a:r>
              <a:rPr lang="en-US" sz="2400" dirty="0"/>
              <a:t>17% code tokens</a:t>
            </a:r>
          </a:p>
          <a:p>
            <a:pPr marL="1200150" lvl="2" indent="-285750">
              <a:lnSpc>
                <a:spcPct val="150000"/>
              </a:lnSpc>
              <a:buFont typeface="Arial" panose="020B0604020202020204" pitchFamily="34" charset="0"/>
              <a:buChar char="•"/>
            </a:pPr>
            <a:r>
              <a:rPr lang="en-US" sz="2400" dirty="0"/>
              <a:t>8% multilingual tokens. </a:t>
            </a:r>
          </a:p>
        </p:txBody>
      </p:sp>
    </p:spTree>
    <p:extLst>
      <p:ext uri="{BB962C8B-B14F-4D97-AF65-F5344CB8AC3E}">
        <p14:creationId xmlns:p14="http://schemas.microsoft.com/office/powerpoint/2010/main" val="104578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B045-189C-6DD6-E10A-78A08A2C974C}"/>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DA4619F9-0C1E-2F45-C14B-15C25AC19A03}"/>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911C1DAD-52BD-06C7-2134-5DC177EB6CA8}"/>
              </a:ext>
            </a:extLst>
          </p:cNvPr>
          <p:cNvSpPr txBox="1"/>
          <p:nvPr/>
        </p:nvSpPr>
        <p:spPr>
          <a:xfrm>
            <a:off x="145309" y="0"/>
            <a:ext cx="12783502" cy="3785652"/>
          </a:xfrm>
          <a:prstGeom prst="rect">
            <a:avLst/>
          </a:prstGeom>
          <a:noFill/>
        </p:spPr>
        <p:txBody>
          <a:bodyPr wrap="square" rtlCol="0">
            <a:spAutoFit/>
          </a:bodyPr>
          <a:lstStyle/>
          <a:p>
            <a:r>
              <a:rPr lang="en-US" altLang="zh-CN" sz="4000" dirty="0"/>
              <a:t>Llama - 3: </a:t>
            </a:r>
            <a:r>
              <a:rPr lang="en-US" sz="4000" dirty="0"/>
              <a:t>Pre-training - Data</a:t>
            </a:r>
            <a:endParaRPr lang="en-US" altLang="zh-CN" sz="4000" dirty="0"/>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F64CA1F7-593F-92B3-8033-C47F81FFF113}"/>
              </a:ext>
            </a:extLst>
          </p:cNvPr>
          <p:cNvSpPr txBox="1"/>
          <p:nvPr/>
        </p:nvSpPr>
        <p:spPr>
          <a:xfrm>
            <a:off x="10491" y="510519"/>
            <a:ext cx="12184589" cy="6225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800" dirty="0"/>
              <a:t>Annealing Data  </a:t>
            </a:r>
          </a:p>
          <a:p>
            <a:pPr marL="742950" lvl="1" indent="-285750">
              <a:lnSpc>
                <a:spcPct val="150000"/>
              </a:lnSpc>
              <a:buFont typeface="Arial" panose="020B0604020202020204" pitchFamily="34" charset="0"/>
              <a:buChar char="•"/>
            </a:pPr>
            <a:r>
              <a:rPr lang="en-US" sz="2400" b="1" dirty="0"/>
              <a:t>Purpose</a:t>
            </a:r>
            <a:r>
              <a:rPr lang="en-US" sz="2400" dirty="0"/>
              <a:t>: Boosting the performance of the model by gradually introducing small amounts of high-quality, specialized data during the pre-training phase.</a:t>
            </a:r>
          </a:p>
          <a:p>
            <a:pPr marL="742950" lvl="1" indent="-285750">
              <a:lnSpc>
                <a:spcPct val="150000"/>
              </a:lnSpc>
              <a:buFont typeface="Arial" panose="020B0604020202020204" pitchFamily="34" charset="0"/>
              <a:buChar char="•"/>
            </a:pPr>
            <a:r>
              <a:rPr lang="en-US" sz="2400" b="1" dirty="0"/>
              <a:t>How it Works</a:t>
            </a:r>
            <a:r>
              <a:rPr lang="en-US" sz="2400" dirty="0"/>
              <a:t>: In the case of Llama 3, annealing involves increasing the amount of high-quality code or mathematical data used in training. Initially, the model is trained on a more general data mix, but over time, the data mix is adjusted to include more high-quality data from specific domains like math or code.</a:t>
            </a:r>
          </a:p>
          <a:p>
            <a:pPr marL="742950" lvl="1" indent="-285750">
              <a:lnSpc>
                <a:spcPct val="150000"/>
              </a:lnSpc>
              <a:buFont typeface="Arial" panose="020B0604020202020204" pitchFamily="34" charset="0"/>
              <a:buChar char="•"/>
            </a:pPr>
            <a:r>
              <a:rPr lang="en-US" sz="2400" b="1" dirty="0"/>
              <a:t>Empirical Results</a:t>
            </a:r>
            <a:r>
              <a:rPr lang="en-US" sz="2400" dirty="0"/>
              <a:t>: This annealing approach improved the performance of Llama 3 on tasks like GSM8k and MATH by a significant margin (24.0% on GSM8k and 6.4% on MATH for the 8B model), demonstrating the positive impact of this process in enhancing the model's reasoning capabilities.</a:t>
            </a:r>
          </a:p>
        </p:txBody>
      </p:sp>
    </p:spTree>
    <p:extLst>
      <p:ext uri="{BB962C8B-B14F-4D97-AF65-F5344CB8AC3E}">
        <p14:creationId xmlns:p14="http://schemas.microsoft.com/office/powerpoint/2010/main" val="105592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769A-DEEF-7D51-8331-68E76891B3C5}"/>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B0BB7266-566F-E56C-4842-A1CB0DD2E040}"/>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61775D39-500D-7ACC-14D7-DD1043A35135}"/>
              </a:ext>
            </a:extLst>
          </p:cNvPr>
          <p:cNvSpPr txBox="1"/>
          <p:nvPr/>
        </p:nvSpPr>
        <p:spPr>
          <a:xfrm>
            <a:off x="145309" y="0"/>
            <a:ext cx="12783502" cy="3170099"/>
          </a:xfrm>
          <a:prstGeom prst="rect">
            <a:avLst/>
          </a:prstGeom>
          <a:noFill/>
        </p:spPr>
        <p:txBody>
          <a:bodyPr wrap="square" rtlCol="0">
            <a:spAutoFit/>
          </a:bodyPr>
          <a:lstStyle/>
          <a:p>
            <a:r>
              <a:rPr lang="en-US" sz="4000" dirty="0"/>
              <a:t>Side Knowledge</a:t>
            </a:r>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DD03B110-5E98-8872-D043-63BACB823FEF}"/>
              </a:ext>
            </a:extLst>
          </p:cNvPr>
          <p:cNvSpPr txBox="1"/>
          <p:nvPr/>
        </p:nvSpPr>
        <p:spPr>
          <a:xfrm>
            <a:off x="10491" y="510519"/>
            <a:ext cx="12184589" cy="5117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Annealing the Learning Rate</a:t>
            </a:r>
            <a:r>
              <a:rPr lang="en-US" altLang="zh-CN" sz="2800" dirty="0"/>
              <a:t>  </a:t>
            </a:r>
          </a:p>
          <a:p>
            <a:pPr marL="742950" lvl="1" indent="-285750">
              <a:lnSpc>
                <a:spcPct val="150000"/>
              </a:lnSpc>
              <a:buFont typeface="Arial" panose="020B0604020202020204" pitchFamily="34" charset="0"/>
              <a:buChar char="•"/>
            </a:pPr>
            <a:r>
              <a:rPr lang="en-US" sz="2400" b="1" dirty="0"/>
              <a:t>Purpose</a:t>
            </a:r>
            <a:r>
              <a:rPr lang="en-US" sz="2400" dirty="0"/>
              <a:t>: Annealing the learning rate helps prevent the model from overshooting optimal parameter values as training progresses.</a:t>
            </a:r>
          </a:p>
          <a:p>
            <a:pPr marL="742950" lvl="1" indent="-285750">
              <a:lnSpc>
                <a:spcPct val="150000"/>
              </a:lnSpc>
              <a:buFont typeface="Arial" panose="020B0604020202020204" pitchFamily="34" charset="0"/>
              <a:buChar char="•"/>
            </a:pPr>
            <a:r>
              <a:rPr lang="en-US" sz="2400" b="1" dirty="0"/>
              <a:t>How it Works</a:t>
            </a:r>
            <a:r>
              <a:rPr lang="en-US" sz="2400" dirty="0"/>
              <a:t>: During the training process, the learning rate is gradually decreased (annealed) from a higher value to a lower one, usually at the later stages of training. This allows the model to fine-tune its parameters more precisely and avoid making drastic updates that could disrupt learning.</a:t>
            </a:r>
          </a:p>
          <a:p>
            <a:pPr marL="742950" lvl="1" indent="-285750">
              <a:lnSpc>
                <a:spcPct val="150000"/>
              </a:lnSpc>
              <a:buFont typeface="Arial" panose="020B0604020202020204" pitchFamily="34" charset="0"/>
              <a:buChar char="•"/>
            </a:pPr>
            <a:r>
              <a:rPr lang="en-US" sz="2400" b="1" dirty="0"/>
              <a:t>Empirical Results</a:t>
            </a:r>
            <a:r>
              <a:rPr lang="en-US" sz="2400" dirty="0"/>
              <a:t>: It helps stabilize the model's training as it approaches the final stages, ensuring that the model converges effectively to an optimal solution.</a:t>
            </a:r>
          </a:p>
        </p:txBody>
      </p:sp>
    </p:spTree>
    <p:extLst>
      <p:ext uri="{BB962C8B-B14F-4D97-AF65-F5344CB8AC3E}">
        <p14:creationId xmlns:p14="http://schemas.microsoft.com/office/powerpoint/2010/main" val="306080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1E29A-7D33-ECFA-F84F-0F38377518D3}"/>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85AB4076-188F-E646-0AA3-F27BBA618AC9}"/>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F3DFCBFB-84A9-57FB-DAF9-3533CDF23112}"/>
              </a:ext>
            </a:extLst>
          </p:cNvPr>
          <p:cNvSpPr txBox="1"/>
          <p:nvPr/>
        </p:nvSpPr>
        <p:spPr>
          <a:xfrm>
            <a:off x="145309" y="0"/>
            <a:ext cx="12783502" cy="3785652"/>
          </a:xfrm>
          <a:prstGeom prst="rect">
            <a:avLst/>
          </a:prstGeom>
          <a:noFill/>
        </p:spPr>
        <p:txBody>
          <a:bodyPr wrap="square" rtlCol="0">
            <a:spAutoFit/>
          </a:bodyPr>
          <a:lstStyle/>
          <a:p>
            <a:r>
              <a:rPr lang="en-US" altLang="zh-CN" sz="4000" dirty="0"/>
              <a:t>Llama - 3: </a:t>
            </a:r>
            <a:r>
              <a:rPr lang="en-US" sz="4000" dirty="0"/>
              <a:t>Pre-training - Data</a:t>
            </a:r>
            <a:endParaRPr lang="en-US" altLang="zh-CN" sz="4000" dirty="0"/>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F7DCB44B-423C-88C8-A1F6-D997A52B1304}"/>
              </a:ext>
            </a:extLst>
          </p:cNvPr>
          <p:cNvSpPr txBox="1"/>
          <p:nvPr/>
        </p:nvSpPr>
        <p:spPr>
          <a:xfrm>
            <a:off x="0" y="498488"/>
            <a:ext cx="12467796" cy="6225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800" dirty="0"/>
              <a:t>Determining the Data Mix </a:t>
            </a:r>
          </a:p>
          <a:p>
            <a:pPr marL="742950" lvl="1" indent="-285750">
              <a:lnSpc>
                <a:spcPct val="150000"/>
              </a:lnSpc>
              <a:buFont typeface="Arial" panose="020B0604020202020204" pitchFamily="34" charset="0"/>
              <a:buChar char="•"/>
            </a:pPr>
            <a:r>
              <a:rPr lang="en-US" sz="2400" dirty="0"/>
              <a:t>Knowledge classification</a:t>
            </a:r>
          </a:p>
          <a:p>
            <a:pPr marL="1200150" lvl="2" indent="-285750">
              <a:lnSpc>
                <a:spcPct val="150000"/>
              </a:lnSpc>
              <a:buFont typeface="Arial" panose="020B0604020202020204" pitchFamily="34" charset="0"/>
              <a:buChar char="•"/>
            </a:pPr>
            <a:r>
              <a:rPr lang="en-US" sz="2400" dirty="0"/>
              <a:t>We develop a classifier to categorize the types of information </a:t>
            </a:r>
          </a:p>
          <a:p>
            <a:pPr marL="1200150" lvl="2" indent="-285750">
              <a:lnSpc>
                <a:spcPct val="150000"/>
              </a:lnSpc>
              <a:buFont typeface="Arial" panose="020B0604020202020204" pitchFamily="34" charset="0"/>
              <a:buChar char="•"/>
            </a:pPr>
            <a:r>
              <a:rPr lang="en-US" sz="2400" dirty="0"/>
              <a:t>use this classifier to </a:t>
            </a:r>
            <a:r>
              <a:rPr lang="en-US" sz="2400" dirty="0" err="1"/>
              <a:t>downsample</a:t>
            </a:r>
            <a:r>
              <a:rPr lang="en-US" sz="2400" dirty="0"/>
              <a:t> data categories that are over-represented on the web, for example, arts and entertainment </a:t>
            </a:r>
          </a:p>
          <a:p>
            <a:pPr marL="742950" lvl="1" indent="-285750">
              <a:lnSpc>
                <a:spcPct val="150000"/>
              </a:lnSpc>
              <a:buFont typeface="Arial" panose="020B0604020202020204" pitchFamily="34" charset="0"/>
              <a:buChar char="•"/>
            </a:pPr>
            <a:r>
              <a:rPr lang="en-US" sz="2400" dirty="0"/>
              <a:t>Train small models on data mix to predict the performance of a large model on the mix </a:t>
            </a:r>
          </a:p>
          <a:p>
            <a:pPr marL="742950" lvl="1" indent="-285750">
              <a:lnSpc>
                <a:spcPct val="150000"/>
              </a:lnSpc>
              <a:buFont typeface="Arial" panose="020B0604020202020204" pitchFamily="34" charset="0"/>
              <a:buChar char="•"/>
            </a:pPr>
            <a:r>
              <a:rPr lang="en-US" sz="2400" dirty="0"/>
              <a:t>Data mix summary: </a:t>
            </a:r>
          </a:p>
          <a:p>
            <a:pPr marL="1200150" lvl="2" indent="-285750">
              <a:lnSpc>
                <a:spcPct val="150000"/>
              </a:lnSpc>
              <a:buFont typeface="Arial" panose="020B0604020202020204" pitchFamily="34" charset="0"/>
              <a:buChar char="•"/>
            </a:pPr>
            <a:r>
              <a:rPr lang="en-US" sz="2400" dirty="0"/>
              <a:t>50% general knowledge</a:t>
            </a:r>
          </a:p>
          <a:p>
            <a:pPr marL="1200150" lvl="2" indent="-285750">
              <a:lnSpc>
                <a:spcPct val="150000"/>
              </a:lnSpc>
              <a:buFont typeface="Arial" panose="020B0604020202020204" pitchFamily="34" charset="0"/>
              <a:buChar char="•"/>
            </a:pPr>
            <a:r>
              <a:rPr lang="en-US" sz="2400" dirty="0"/>
              <a:t>25% of mathematical and reasoning</a:t>
            </a:r>
          </a:p>
          <a:p>
            <a:pPr marL="1200150" lvl="2" indent="-285750">
              <a:lnSpc>
                <a:spcPct val="150000"/>
              </a:lnSpc>
              <a:buFont typeface="Arial" panose="020B0604020202020204" pitchFamily="34" charset="0"/>
              <a:buChar char="•"/>
            </a:pPr>
            <a:r>
              <a:rPr lang="en-US" sz="2400" dirty="0"/>
              <a:t>17% code tokens</a:t>
            </a:r>
          </a:p>
          <a:p>
            <a:pPr marL="1200150" lvl="2" indent="-285750">
              <a:lnSpc>
                <a:spcPct val="150000"/>
              </a:lnSpc>
              <a:buFont typeface="Arial" panose="020B0604020202020204" pitchFamily="34" charset="0"/>
              <a:buChar char="•"/>
            </a:pPr>
            <a:r>
              <a:rPr lang="en-US" sz="2400" dirty="0"/>
              <a:t>8% multilingual tokens. </a:t>
            </a:r>
          </a:p>
        </p:txBody>
      </p:sp>
    </p:spTree>
    <p:extLst>
      <p:ext uri="{BB962C8B-B14F-4D97-AF65-F5344CB8AC3E}">
        <p14:creationId xmlns:p14="http://schemas.microsoft.com/office/powerpoint/2010/main" val="97229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F9E77-9D77-3679-172E-4AE92BF571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32FC97-E948-AC99-9E2C-04CEDCD84C84}"/>
              </a:ext>
            </a:extLst>
          </p:cNvPr>
          <p:cNvSpPr txBox="1"/>
          <p:nvPr/>
        </p:nvSpPr>
        <p:spPr>
          <a:xfrm>
            <a:off x="294048" y="210126"/>
            <a:ext cx="12197587" cy="1323439"/>
          </a:xfrm>
          <a:prstGeom prst="rect">
            <a:avLst/>
          </a:prstGeom>
          <a:noFill/>
        </p:spPr>
        <p:txBody>
          <a:bodyPr wrap="square" rtlCol="0">
            <a:spAutoFit/>
          </a:bodyPr>
          <a:lstStyle/>
          <a:p>
            <a:r>
              <a:rPr lang="en-US" altLang="zh-CN" sz="4000" dirty="0">
                <a:sym typeface="+mn-ea"/>
              </a:rPr>
              <a:t>Logistics</a:t>
            </a:r>
            <a:r>
              <a:rPr lang="zh-CN" altLang="en-US" sz="4000" dirty="0">
                <a:sym typeface="+mn-ea"/>
              </a:rPr>
              <a:t> </a:t>
            </a:r>
            <a:r>
              <a:rPr lang="en-US" altLang="zh-CN" sz="4000" dirty="0">
                <a:sym typeface="+mn-ea"/>
              </a:rPr>
              <a:t>–</a:t>
            </a:r>
            <a:r>
              <a:rPr lang="zh-CN" altLang="en-US" sz="4000" dirty="0">
                <a:sym typeface="+mn-ea"/>
              </a:rPr>
              <a:t> </a:t>
            </a:r>
            <a:r>
              <a:rPr lang="en-US" altLang="zh-CN" sz="4000" dirty="0">
                <a:sym typeface="+mn-ea"/>
              </a:rPr>
              <a:t>Class</a:t>
            </a:r>
            <a:r>
              <a:rPr lang="zh-CN" altLang="en-US" sz="4000" dirty="0">
                <a:sym typeface="+mn-ea"/>
              </a:rPr>
              <a:t> </a:t>
            </a:r>
            <a:r>
              <a:rPr lang="en-US" altLang="zh-CN" sz="4000" dirty="0">
                <a:sym typeface="+mn-ea"/>
              </a:rPr>
              <a:t>Assessment</a:t>
            </a:r>
            <a:r>
              <a:rPr lang="zh-CN" altLang="en-US" sz="4000" dirty="0">
                <a:sym typeface="+mn-ea"/>
              </a:rPr>
              <a:t> </a:t>
            </a:r>
            <a:r>
              <a:rPr lang="en-US" altLang="zh-CN" sz="4000" dirty="0">
                <a:sym typeface="+mn-ea"/>
              </a:rPr>
              <a:t>Scheme</a:t>
            </a:r>
            <a:r>
              <a:rPr lang="zh-CN" altLang="en-US" sz="4000" dirty="0">
                <a:sym typeface="+mn-ea"/>
              </a:rPr>
              <a:t> </a:t>
            </a:r>
            <a:endParaRPr lang="en-US" altLang="zh-CN" sz="4000" dirty="0">
              <a:sym typeface="+mn-ea"/>
            </a:endParaRPr>
          </a:p>
          <a:p>
            <a:endParaRPr lang="en-US" altLang="zh-CN" sz="4000" dirty="0">
              <a:sym typeface="+mn-ea"/>
            </a:endParaRPr>
          </a:p>
        </p:txBody>
      </p:sp>
      <p:pic>
        <p:nvPicPr>
          <p:cNvPr id="4" name="Picture 3" descr="A close-up of a white box&#10;&#10;AI-generated content may be incorrect.">
            <a:extLst>
              <a:ext uri="{FF2B5EF4-FFF2-40B4-BE49-F238E27FC236}">
                <a16:creationId xmlns:a16="http://schemas.microsoft.com/office/drawing/2014/main" id="{E79D8F3E-B0D6-ADE7-9929-60576F1C21C6}"/>
              </a:ext>
            </a:extLst>
          </p:cNvPr>
          <p:cNvPicPr>
            <a:picLocks noChangeAspect="1"/>
          </p:cNvPicPr>
          <p:nvPr/>
        </p:nvPicPr>
        <p:blipFill>
          <a:blip r:embed="rId2"/>
          <a:srcRect r="2816"/>
          <a:stretch/>
        </p:blipFill>
        <p:spPr>
          <a:xfrm>
            <a:off x="124709" y="1880016"/>
            <a:ext cx="11855955" cy="2497111"/>
          </a:xfrm>
          <a:prstGeom prst="rect">
            <a:avLst/>
          </a:prstGeom>
        </p:spPr>
      </p:pic>
    </p:spTree>
    <p:extLst>
      <p:ext uri="{BB962C8B-B14F-4D97-AF65-F5344CB8AC3E}">
        <p14:creationId xmlns:p14="http://schemas.microsoft.com/office/powerpoint/2010/main" val="3716578034"/>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2B387-C279-84D0-43FF-6BB3451AB0C0}"/>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F1CE0BFD-D81A-922D-A435-F6F635470BBB}"/>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56AA5A27-9991-6B85-F8B1-38DC1FD86FEB}"/>
              </a:ext>
            </a:extLst>
          </p:cNvPr>
          <p:cNvSpPr txBox="1"/>
          <p:nvPr/>
        </p:nvSpPr>
        <p:spPr>
          <a:xfrm>
            <a:off x="145309" y="0"/>
            <a:ext cx="12783502" cy="5016758"/>
          </a:xfrm>
          <a:prstGeom prst="rect">
            <a:avLst/>
          </a:prstGeom>
          <a:noFill/>
        </p:spPr>
        <p:txBody>
          <a:bodyPr wrap="square" rtlCol="0">
            <a:spAutoFit/>
          </a:bodyPr>
          <a:lstStyle/>
          <a:p>
            <a:endParaRPr lang="en-US" altLang="zh-CN" sz="4000" dirty="0"/>
          </a:p>
          <a:p>
            <a:r>
              <a:rPr lang="en-US" altLang="zh-CN" sz="4000" dirty="0"/>
              <a:t>Llama - 3: </a:t>
            </a:r>
            <a:r>
              <a:rPr lang="en-US" sz="4000" dirty="0"/>
              <a:t>Model Architecture </a:t>
            </a:r>
          </a:p>
          <a:p>
            <a:endParaRPr lang="en-US" altLang="zh-CN" sz="4000" dirty="0"/>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37794528-0E99-F2AE-7115-D6EFE8A3D274}"/>
              </a:ext>
            </a:extLst>
          </p:cNvPr>
          <p:cNvSpPr txBox="1"/>
          <p:nvPr/>
        </p:nvSpPr>
        <p:spPr>
          <a:xfrm>
            <a:off x="0" y="1617425"/>
            <a:ext cx="12467796" cy="39081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800" dirty="0"/>
              <a:t>A standard, dense Transformer architecture (Vaswani et al., 2017), with a few small modifications compared to Llama 2 (</a:t>
            </a:r>
            <a:r>
              <a:rPr lang="en-US" altLang="zh-CN" sz="2800" dirty="0" err="1"/>
              <a:t>Touvron</a:t>
            </a:r>
            <a:r>
              <a:rPr lang="en-US" altLang="zh-CN" sz="2800" dirty="0"/>
              <a:t> et al., 2023a,b)</a:t>
            </a:r>
          </a:p>
          <a:p>
            <a:pPr marL="285750" indent="-285750">
              <a:lnSpc>
                <a:spcPct val="150000"/>
              </a:lnSpc>
              <a:buFont typeface="Arial" panose="020B0604020202020204" pitchFamily="34" charset="0"/>
              <a:buChar char="•"/>
            </a:pPr>
            <a:r>
              <a:rPr lang="en-US" altLang="zh-CN" sz="2800" dirty="0"/>
              <a:t> Scaling Laws: </a:t>
            </a:r>
            <a:r>
              <a:rPr lang="en-US" sz="2800" dirty="0"/>
              <a:t>Scaling laws in ML provide insight into how performance improves as we scale up different aspects of the model, such as its size, the size of the training dataset, or the computational resources used.</a:t>
            </a:r>
          </a:p>
          <a:p>
            <a:pPr marL="285750" indent="-285750">
              <a:lnSpc>
                <a:spcPct val="150000"/>
              </a:lnSpc>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3719336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A89B1-1A50-6B18-2F83-2784A1547845}"/>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5AD5C00E-A683-4BB7-82F9-0D610DBA849A}"/>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62CDEEE3-B074-C51B-0592-25D72AB15CBB}"/>
              </a:ext>
            </a:extLst>
          </p:cNvPr>
          <p:cNvSpPr txBox="1"/>
          <p:nvPr/>
        </p:nvSpPr>
        <p:spPr>
          <a:xfrm>
            <a:off x="-1" y="0"/>
            <a:ext cx="12091737" cy="8863965"/>
          </a:xfrm>
          <a:prstGeom prst="rect">
            <a:avLst/>
          </a:prstGeom>
          <a:noFill/>
        </p:spPr>
        <p:txBody>
          <a:bodyPr wrap="square" rtlCol="0">
            <a:spAutoFit/>
          </a:bodyPr>
          <a:lstStyle/>
          <a:p>
            <a:r>
              <a:rPr lang="en-US" sz="4000" dirty="0"/>
              <a:t>Key Concepts of Scaling Laws</a:t>
            </a:r>
            <a:endParaRPr lang="en-US" altLang="zh-CN" sz="4000" dirty="0"/>
          </a:p>
          <a:p>
            <a:pPr>
              <a:buFont typeface="+mj-lt"/>
              <a:buAutoNum type="arabicPeriod"/>
            </a:pPr>
            <a:endParaRPr lang="en-US" b="1" dirty="0"/>
          </a:p>
          <a:p>
            <a:pPr marL="285750" indent="-285750">
              <a:buFont typeface="Arial" panose="020B0604020202020204" pitchFamily="34" charset="0"/>
              <a:buChar char="•"/>
            </a:pPr>
            <a:r>
              <a:rPr lang="en-US" sz="2400" b="1" dirty="0"/>
              <a:t>Model Size</a:t>
            </a:r>
            <a:r>
              <a:rPr lang="en-US" sz="2400" dirty="0"/>
              <a:t>: As the size of a model increases (more parameters, deeper layers, etc.), it typically shows improved performance on a wide range of tasks, assuming enough data and computational resources are available.</a:t>
            </a:r>
          </a:p>
          <a:p>
            <a:pPr>
              <a:buFont typeface="+mj-lt"/>
              <a:buAutoNum type="arabicPeriod"/>
            </a:pPr>
            <a:endParaRPr lang="en-US" sz="2400" dirty="0"/>
          </a:p>
          <a:p>
            <a:pPr marL="285750" indent="-285750">
              <a:buFont typeface="Arial" panose="020B0604020202020204" pitchFamily="34" charset="0"/>
              <a:buChar char="•"/>
            </a:pPr>
            <a:r>
              <a:rPr lang="en-US" sz="2400" b="1" dirty="0"/>
              <a:t>Data Size</a:t>
            </a:r>
            <a:r>
              <a:rPr lang="en-US" sz="2400" dirty="0"/>
              <a:t>: Increasing the amount of training data often leads to improved model performance, especially for large models. This is because more data provides richer information for the model to learn from, which helps it generalize better to unseen tasks.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Computational Resources</a:t>
            </a:r>
            <a:r>
              <a:rPr lang="en-US" sz="2400" dirty="0"/>
              <a:t>: Scaling up the computational power (e.g., using more GPUs or more training time) enables larger models to be trained efficiently, allowing for better performance. More compute can also allow the use of larger datasets.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Empirical Scaling Laws</a:t>
            </a:r>
            <a:r>
              <a:rPr lang="en-US" sz="2400" dirty="0"/>
              <a:t>: Empirical scaling laws are observations made through experimentation on specific models or tasks. These laws describe how performance improves as a function of model size, data size, or computation, often following a predictable curve.</a:t>
            </a:r>
          </a:p>
          <a:p>
            <a:pPr marL="742950" lvl="1" indent="-285750">
              <a:buFont typeface="Arial" panose="020B0604020202020204" pitchFamily="34" charset="0"/>
              <a:buChar char="•"/>
            </a:pPr>
            <a:endParaRPr lang="en-US" sz="2400" dirty="0"/>
          </a:p>
          <a:p>
            <a:r>
              <a:rPr lang="en-US" altLang="zh-CN" sz="2400" dirty="0">
                <a:sym typeface="+mn-ea"/>
              </a:rPr>
              <a:t> </a:t>
            </a:r>
            <a:endParaRPr lang="en-US" altLang="zh-CN" sz="24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Tree>
    <p:extLst>
      <p:ext uri="{BB962C8B-B14F-4D97-AF65-F5344CB8AC3E}">
        <p14:creationId xmlns:p14="http://schemas.microsoft.com/office/powerpoint/2010/main" val="449395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F8110-4437-C826-CEA5-3A2F97727117}"/>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71FFF667-DD7C-DCFC-ED20-077E07225C3C}"/>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3710C02F-DC61-9832-51F1-EF89364E2AF6}"/>
              </a:ext>
            </a:extLst>
          </p:cNvPr>
          <p:cNvSpPr txBox="1"/>
          <p:nvPr/>
        </p:nvSpPr>
        <p:spPr>
          <a:xfrm>
            <a:off x="277656" y="418494"/>
            <a:ext cx="12783502" cy="8340745"/>
          </a:xfrm>
          <a:prstGeom prst="rect">
            <a:avLst/>
          </a:prstGeom>
          <a:noFill/>
        </p:spPr>
        <p:txBody>
          <a:bodyPr wrap="square" rtlCol="0">
            <a:spAutoFit/>
          </a:bodyPr>
          <a:lstStyle/>
          <a:p>
            <a:r>
              <a:rPr lang="en-US" altLang="zh-CN" sz="4000" dirty="0"/>
              <a:t>Llama - 3: </a:t>
            </a:r>
            <a:r>
              <a:rPr lang="en-US" sz="4000" dirty="0"/>
              <a:t>Development Stages</a:t>
            </a:r>
            <a:r>
              <a:rPr lang="en-US" altLang="zh-CN" sz="4000" dirty="0"/>
              <a:t> </a:t>
            </a:r>
          </a:p>
          <a:p>
            <a:pPr marL="571500" indent="-571500">
              <a:buFont typeface="Arial" panose="020B0604020202020204" pitchFamily="34" charset="0"/>
              <a:buChar char="•"/>
            </a:pPr>
            <a:r>
              <a:rPr lang="en-US" sz="2800" dirty="0"/>
              <a:t>Pre-training</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r>
              <a:rPr lang="en-US" sz="2800" dirty="0"/>
              <a:t>Post-training (human preference alignment)</a:t>
            </a:r>
          </a:p>
          <a:p>
            <a:pPr marL="571500" indent="-571500">
              <a:buFont typeface="Arial" panose="020B0604020202020204" pitchFamily="34" charset="0"/>
              <a:buChar char="•"/>
            </a:pPr>
            <a:endParaRPr lang="en-US" sz="4000" dirty="0"/>
          </a:p>
          <a:p>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394F068E-1E73-C447-0D04-9673778C4561}"/>
              </a:ext>
            </a:extLst>
          </p:cNvPr>
          <p:cNvSpPr txBox="1"/>
          <p:nvPr/>
        </p:nvSpPr>
        <p:spPr>
          <a:xfrm>
            <a:off x="427568" y="1583223"/>
            <a:ext cx="11363198" cy="390812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altLang="zh-CN" sz="2800" dirty="0">
                <a:solidFill>
                  <a:schemeClr val="accent6">
                    <a:lumMod val="75000"/>
                  </a:schemeClr>
                </a:solidFill>
              </a:rPr>
              <a:t>Pre-Training Data </a:t>
            </a:r>
          </a:p>
          <a:p>
            <a:pPr marL="742950" lvl="1" indent="-285750">
              <a:lnSpc>
                <a:spcPct val="150000"/>
              </a:lnSpc>
              <a:buFont typeface="Arial" panose="020B0604020202020204" pitchFamily="34" charset="0"/>
              <a:buChar char="•"/>
            </a:pPr>
            <a:r>
              <a:rPr lang="en-US" altLang="zh-CN" sz="2800" dirty="0">
                <a:solidFill>
                  <a:schemeClr val="accent6">
                    <a:lumMod val="75000"/>
                  </a:schemeClr>
                </a:solidFill>
              </a:rPr>
              <a:t>Model Architecture </a:t>
            </a:r>
          </a:p>
          <a:p>
            <a:pPr marL="742950" lvl="1" indent="-285750">
              <a:lnSpc>
                <a:spcPct val="150000"/>
              </a:lnSpc>
              <a:buFont typeface="Arial" panose="020B0604020202020204" pitchFamily="34" charset="0"/>
              <a:buChar char="•"/>
            </a:pPr>
            <a:r>
              <a:rPr lang="en-US" altLang="zh-CN" sz="2800" dirty="0"/>
              <a:t>Infrastructure, Scaling, and Efficiency </a:t>
            </a:r>
          </a:p>
          <a:p>
            <a:pPr marL="742950" lvl="1" indent="-285750">
              <a:lnSpc>
                <a:spcPct val="150000"/>
              </a:lnSpc>
              <a:buFont typeface="Arial" panose="020B0604020202020204" pitchFamily="34" charset="0"/>
              <a:buChar char="•"/>
            </a:pPr>
            <a:r>
              <a:rPr lang="en-US" altLang="zh-CN" sz="2800" dirty="0"/>
              <a:t>Training Recipe </a:t>
            </a:r>
          </a:p>
          <a:p>
            <a:pPr>
              <a:lnSpc>
                <a:spcPct val="150000"/>
              </a:lnSpc>
            </a:pPr>
            <a:endParaRPr lang="en-US" sz="2800" dirty="0"/>
          </a:p>
          <a:p>
            <a:pPr>
              <a:lnSpc>
                <a:spcPct val="150000"/>
              </a:lnSpc>
            </a:pPr>
            <a:endParaRPr lang="en-US" sz="2800" dirty="0"/>
          </a:p>
        </p:txBody>
      </p:sp>
      <p:sp>
        <p:nvSpPr>
          <p:cNvPr id="2" name="TextBox 1">
            <a:extLst>
              <a:ext uri="{FF2B5EF4-FFF2-40B4-BE49-F238E27FC236}">
                <a16:creationId xmlns:a16="http://schemas.microsoft.com/office/drawing/2014/main" id="{BD6E2D55-AA71-D73A-E370-7CBB0A4A2C38}"/>
              </a:ext>
            </a:extLst>
          </p:cNvPr>
          <p:cNvSpPr txBox="1"/>
          <p:nvPr/>
        </p:nvSpPr>
        <p:spPr>
          <a:xfrm>
            <a:off x="427568" y="5657287"/>
            <a:ext cx="6320513" cy="646331"/>
          </a:xfrm>
          <a:prstGeom prst="rect">
            <a:avLst/>
          </a:prstGeom>
          <a:noFill/>
        </p:spPr>
        <p:txBody>
          <a:bodyPr wrap="none" rtlCol="0">
            <a:spAutoFit/>
          </a:bodyPr>
          <a:lstStyle/>
          <a:p>
            <a:r>
              <a:rPr lang="en-US" sz="1800" dirty="0"/>
              <a:t>The Llama 3 Herd of Models: </a:t>
            </a:r>
            <a:r>
              <a:rPr lang="en-US" altLang="zh-CN" sz="1800" dirty="0"/>
              <a:t>https://</a:t>
            </a:r>
            <a:r>
              <a:rPr lang="en-US" altLang="zh-CN" sz="1800" dirty="0" err="1"/>
              <a:t>arxiv.org</a:t>
            </a:r>
            <a:r>
              <a:rPr lang="en-US" altLang="zh-CN" sz="1800" dirty="0"/>
              <a:t>/abs/2407.21783</a:t>
            </a:r>
            <a:r>
              <a:rPr lang="zh-CN" altLang="en-US" sz="1800" dirty="0"/>
              <a:t> </a:t>
            </a:r>
            <a:endParaRPr lang="en-US" altLang="zh-CN" sz="1800" dirty="0"/>
          </a:p>
          <a:p>
            <a:endParaRPr lang="en-US" dirty="0"/>
          </a:p>
        </p:txBody>
      </p:sp>
    </p:spTree>
    <p:extLst>
      <p:ext uri="{BB962C8B-B14F-4D97-AF65-F5344CB8AC3E}">
        <p14:creationId xmlns:p14="http://schemas.microsoft.com/office/powerpoint/2010/main" val="1632499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EA03-92A3-B281-40B6-E3691E9871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828F51A-6258-6DC9-39C8-56FAAA45C6B1}"/>
              </a:ext>
            </a:extLst>
          </p:cNvPr>
          <p:cNvSpPr txBox="1"/>
          <p:nvPr/>
        </p:nvSpPr>
        <p:spPr>
          <a:xfrm>
            <a:off x="294048" y="210126"/>
            <a:ext cx="12197587" cy="2554545"/>
          </a:xfrm>
          <a:prstGeom prst="rect">
            <a:avLst/>
          </a:prstGeom>
          <a:noFill/>
        </p:spPr>
        <p:txBody>
          <a:bodyPr wrap="square" rtlCol="0">
            <a:spAutoFit/>
          </a:bodyPr>
          <a:lstStyle/>
          <a:p>
            <a:r>
              <a:rPr lang="en-US" sz="4000" dirty="0">
                <a:solidFill>
                  <a:srgbClr val="000000"/>
                </a:solidFill>
                <a:effectLst/>
                <a:latin typeface="Times New Roman" panose="02020603050405020304" pitchFamily="18" charset="0"/>
              </a:rPr>
              <a:t>Interactions between LLM and society</a:t>
            </a:r>
          </a:p>
          <a:p>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7344F065-6B2B-2666-59AD-5C40CB07B267}"/>
              </a:ext>
            </a:extLst>
          </p:cNvPr>
          <p:cNvSpPr txBox="1"/>
          <p:nvPr/>
        </p:nvSpPr>
        <p:spPr>
          <a:xfrm>
            <a:off x="294048" y="971927"/>
            <a:ext cx="11205694" cy="1384995"/>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000000"/>
                </a:solidFill>
                <a:effectLst/>
                <a:latin typeface="Times New Roman" panose="02020603050405020304" pitchFamily="18" charset="0"/>
              </a:rPr>
              <a:t>Balancing Data Ownership and Model Improvement: Exploring User</a:t>
            </a:r>
          </a:p>
          <a:p>
            <a:r>
              <a:rPr lang="en-US" sz="2800" dirty="0">
                <a:solidFill>
                  <a:srgbClr val="000000"/>
                </a:solidFill>
                <a:effectLst/>
                <a:latin typeface="Times New Roman" panose="02020603050405020304" pitchFamily="18" charset="0"/>
              </a:rPr>
              <a:t>Incentives in Large Language Models</a:t>
            </a:r>
            <a:r>
              <a:rPr lang="zh-CN" altLang="en-US" sz="2800" dirty="0">
                <a:solidFill>
                  <a:srgbClr val="000000"/>
                </a:solidFill>
                <a:effectLst/>
                <a:latin typeface="Times New Roman" panose="02020603050405020304" pitchFamily="18" charset="0"/>
              </a:rPr>
              <a:t> </a:t>
            </a:r>
            <a:r>
              <a:rPr lang="en-US" altLang="zh-CN" sz="2800" dirty="0">
                <a:solidFill>
                  <a:srgbClr val="000000"/>
                </a:solidFill>
                <a:effectLst/>
                <a:latin typeface="Times New Roman" panose="02020603050405020304" pitchFamily="18" charset="0"/>
              </a:rPr>
              <a:t>(Project</a:t>
            </a:r>
            <a:r>
              <a:rPr lang="zh-CN" altLang="en-US" sz="2800" dirty="0">
                <a:solidFill>
                  <a:srgbClr val="000000"/>
                </a:solidFill>
                <a:effectLst/>
                <a:latin typeface="Times New Roman" panose="02020603050405020304" pitchFamily="18" charset="0"/>
              </a:rPr>
              <a:t> </a:t>
            </a:r>
            <a:r>
              <a:rPr lang="en-US" altLang="zh-CN" sz="2800" dirty="0">
                <a:solidFill>
                  <a:srgbClr val="000000"/>
                </a:solidFill>
                <a:effectLst/>
                <a:latin typeface="Times New Roman" panose="02020603050405020304" pitchFamily="18" charset="0"/>
              </a:rPr>
              <a:t>Idea</a:t>
            </a:r>
            <a:r>
              <a:rPr lang="zh-CN" altLang="en-US" sz="2800" dirty="0">
                <a:solidFill>
                  <a:srgbClr val="000000"/>
                </a:solidFill>
                <a:effectLst/>
                <a:latin typeface="Times New Roman" panose="02020603050405020304" pitchFamily="18" charset="0"/>
              </a:rPr>
              <a:t> </a:t>
            </a:r>
            <a:r>
              <a:rPr lang="en-US" altLang="zh-CN" sz="2800" dirty="0">
                <a:solidFill>
                  <a:srgbClr val="000000"/>
                </a:solidFill>
                <a:latin typeface="Times New Roman" panose="02020603050405020304" pitchFamily="18" charset="0"/>
              </a:rPr>
              <a:t>1</a:t>
            </a:r>
            <a:r>
              <a:rPr lang="en-US" altLang="zh-CN" sz="2800" dirty="0">
                <a:solidFill>
                  <a:srgbClr val="000000"/>
                </a:solidFill>
                <a:effectLst/>
                <a:latin typeface="Times New Roman" panose="02020603050405020304" pitchFamily="18" charset="0"/>
              </a:rPr>
              <a:t>)</a:t>
            </a:r>
            <a:endParaRPr lang="en-US" sz="2800" dirty="0">
              <a:solidFill>
                <a:srgbClr val="000000"/>
              </a:solidFill>
              <a:effectLst/>
              <a:latin typeface="Times New Roman" panose="02020603050405020304" pitchFamily="18" charset="0"/>
            </a:endParaRPr>
          </a:p>
          <a:p>
            <a:endParaRPr lang="en-US" sz="2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380F4A3-AFF2-F62E-63F6-42894C6B2345}"/>
              </a:ext>
            </a:extLst>
          </p:cNvPr>
          <p:cNvPicPr>
            <a:picLocks noChangeAspect="1"/>
          </p:cNvPicPr>
          <p:nvPr/>
        </p:nvPicPr>
        <p:blipFill>
          <a:blip r:embed="rId2"/>
          <a:srcRect b="16128"/>
          <a:stretch/>
        </p:blipFill>
        <p:spPr>
          <a:xfrm>
            <a:off x="692258" y="2149118"/>
            <a:ext cx="7772400" cy="4319701"/>
          </a:xfrm>
          <a:prstGeom prst="rect">
            <a:avLst/>
          </a:prstGeom>
        </p:spPr>
      </p:pic>
    </p:spTree>
    <p:extLst>
      <p:ext uri="{BB962C8B-B14F-4D97-AF65-F5344CB8AC3E}">
        <p14:creationId xmlns:p14="http://schemas.microsoft.com/office/powerpoint/2010/main" val="1716687804"/>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E95AA-29E5-72F7-AE8C-719664647EFC}"/>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B51E729F-7862-6AD5-4F31-27FB38E1C008}"/>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C59A33D4-531C-2C75-562C-3D422945AFE5}"/>
              </a:ext>
            </a:extLst>
          </p:cNvPr>
          <p:cNvSpPr txBox="1"/>
          <p:nvPr/>
        </p:nvSpPr>
        <p:spPr>
          <a:xfrm>
            <a:off x="277656" y="418494"/>
            <a:ext cx="12783502" cy="7294305"/>
          </a:xfrm>
          <a:prstGeom prst="rect">
            <a:avLst/>
          </a:prstGeom>
          <a:noFill/>
        </p:spPr>
        <p:txBody>
          <a:bodyPr wrap="square" rtlCol="0">
            <a:spAutoFit/>
          </a:bodyPr>
          <a:lstStyle/>
          <a:p>
            <a:r>
              <a:rPr lang="en-US" altLang="zh-CN" sz="4000" dirty="0"/>
              <a:t>Gemini (Google)</a:t>
            </a:r>
          </a:p>
          <a:p>
            <a:pPr marL="571500" indent="-571500">
              <a:buFont typeface="Arial" panose="020B0604020202020204" pitchFamily="34" charset="0"/>
              <a:buChar char="•"/>
            </a:pPr>
            <a:r>
              <a:rPr lang="en-US" sz="2800" dirty="0"/>
              <a:t>Three sizes</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5" name="Picture 1276">
            <a:extLst>
              <a:ext uri="{FF2B5EF4-FFF2-40B4-BE49-F238E27FC236}">
                <a16:creationId xmlns:a16="http://schemas.microsoft.com/office/drawing/2014/main" id="{1684E038-2B89-3757-2ABA-012CF46FB97F}"/>
              </a:ext>
            </a:extLst>
          </p:cNvPr>
          <p:cNvPicPr>
            <a:picLocks noChangeAspect="1"/>
          </p:cNvPicPr>
          <p:nvPr/>
        </p:nvPicPr>
        <p:blipFill>
          <a:blip r:embed="rId2"/>
          <a:stretch>
            <a:fillRect/>
          </a:stretch>
        </p:blipFill>
        <p:spPr>
          <a:xfrm>
            <a:off x="612299" y="1617904"/>
            <a:ext cx="6209605" cy="4156843"/>
          </a:xfrm>
          <a:prstGeom prst="rect">
            <a:avLst/>
          </a:prstGeom>
        </p:spPr>
      </p:pic>
    </p:spTree>
    <p:extLst>
      <p:ext uri="{BB962C8B-B14F-4D97-AF65-F5344CB8AC3E}">
        <p14:creationId xmlns:p14="http://schemas.microsoft.com/office/powerpoint/2010/main" val="3971330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016C-C95E-E200-0ABE-BBB3CA5BFFEB}"/>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C1F2AE08-CFA8-C187-5BF8-0164B3C587D7}"/>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A1A951C1-4CDA-62CD-909E-B366F7CED9CD}"/>
              </a:ext>
            </a:extLst>
          </p:cNvPr>
          <p:cNvSpPr txBox="1"/>
          <p:nvPr/>
        </p:nvSpPr>
        <p:spPr>
          <a:xfrm>
            <a:off x="154078" y="93641"/>
            <a:ext cx="11636688" cy="8586966"/>
          </a:xfrm>
          <a:prstGeom prst="rect">
            <a:avLst/>
          </a:prstGeom>
          <a:noFill/>
        </p:spPr>
        <p:txBody>
          <a:bodyPr wrap="square" rtlCol="0">
            <a:spAutoFit/>
          </a:bodyPr>
          <a:lstStyle/>
          <a:p>
            <a:r>
              <a:rPr lang="en-US" altLang="zh-CN" sz="4000" dirty="0"/>
              <a:t>Gemini: Native Multimodal Generalized Large Model</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r>
              <a:rPr lang="en-US" sz="2800" dirty="0"/>
              <a:t>Native multimodal models can leverage the correlations and complementarities between different modalities of information, increasing the diversity and richness of training data, and improving the model's generalization ability and robustness.</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2" name="Picture 1282">
            <a:extLst>
              <a:ext uri="{FF2B5EF4-FFF2-40B4-BE49-F238E27FC236}">
                <a16:creationId xmlns:a16="http://schemas.microsoft.com/office/drawing/2014/main" id="{0A6721AE-B45D-03B6-E440-CEA582A3F651}"/>
              </a:ext>
            </a:extLst>
          </p:cNvPr>
          <p:cNvPicPr>
            <a:picLocks noChangeAspect="1"/>
          </p:cNvPicPr>
          <p:nvPr/>
        </p:nvPicPr>
        <p:blipFill>
          <a:blip r:embed="rId2"/>
          <a:stretch>
            <a:fillRect/>
          </a:stretch>
        </p:blipFill>
        <p:spPr>
          <a:xfrm>
            <a:off x="1680324" y="3172073"/>
            <a:ext cx="8460619" cy="3592286"/>
          </a:xfrm>
          <a:prstGeom prst="rect">
            <a:avLst/>
          </a:prstGeom>
        </p:spPr>
      </p:pic>
    </p:spTree>
    <p:extLst>
      <p:ext uri="{BB962C8B-B14F-4D97-AF65-F5344CB8AC3E}">
        <p14:creationId xmlns:p14="http://schemas.microsoft.com/office/powerpoint/2010/main" val="91607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21021-702B-A68A-13ED-D6B0CDA736BF}"/>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42CDB8FF-7507-8492-F953-A5294ACF627D}"/>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D909E62B-4AE6-1FCD-06DB-CD08BD2D3C7B}"/>
              </a:ext>
            </a:extLst>
          </p:cNvPr>
          <p:cNvSpPr txBox="1"/>
          <p:nvPr/>
        </p:nvSpPr>
        <p:spPr>
          <a:xfrm>
            <a:off x="154078" y="93641"/>
            <a:ext cx="11636688" cy="3785652"/>
          </a:xfrm>
          <a:prstGeom prst="rect">
            <a:avLst/>
          </a:prstGeom>
          <a:noFill/>
        </p:spPr>
        <p:txBody>
          <a:bodyPr wrap="square" rtlCol="0">
            <a:spAutoFit/>
          </a:bodyPr>
          <a:lstStyle/>
          <a:p>
            <a:r>
              <a:rPr lang="en-US" altLang="zh-CN" sz="4000" dirty="0"/>
              <a:t>Gemini Pro: The attention span is 2000k tokens</a:t>
            </a:r>
          </a:p>
          <a:p>
            <a:pPr marL="571500" indent="-571500">
              <a:buFont typeface="Arial" panose="020B0604020202020204" pitchFamily="34" charset="0"/>
              <a:buChar char="•"/>
            </a:pPr>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4" name="Picture 1294">
            <a:extLst>
              <a:ext uri="{FF2B5EF4-FFF2-40B4-BE49-F238E27FC236}">
                <a16:creationId xmlns:a16="http://schemas.microsoft.com/office/drawing/2014/main" id="{7D732D1B-B88C-7B71-1264-9540DAF38D4E}"/>
              </a:ext>
            </a:extLst>
          </p:cNvPr>
          <p:cNvPicPr>
            <a:picLocks noChangeAspect="1"/>
          </p:cNvPicPr>
          <p:nvPr/>
        </p:nvPicPr>
        <p:blipFill>
          <a:blip r:embed="rId2"/>
          <a:stretch>
            <a:fillRect/>
          </a:stretch>
        </p:blipFill>
        <p:spPr>
          <a:xfrm>
            <a:off x="401234" y="898030"/>
            <a:ext cx="8682608" cy="5170977"/>
          </a:xfrm>
          <a:prstGeom prst="rect">
            <a:avLst/>
          </a:prstGeom>
        </p:spPr>
      </p:pic>
    </p:spTree>
    <p:extLst>
      <p:ext uri="{BB962C8B-B14F-4D97-AF65-F5344CB8AC3E}">
        <p14:creationId xmlns:p14="http://schemas.microsoft.com/office/powerpoint/2010/main" val="2455878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8FD9F-266D-3B66-378F-32D9BEAB3672}"/>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830B34E6-E785-EBC0-AF09-4045C3C3182F}"/>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AC6B1D3C-9AEF-D983-60F1-43934881C80E}"/>
              </a:ext>
            </a:extLst>
          </p:cNvPr>
          <p:cNvSpPr txBox="1"/>
          <p:nvPr/>
        </p:nvSpPr>
        <p:spPr>
          <a:xfrm>
            <a:off x="406741" y="493750"/>
            <a:ext cx="11636688" cy="3785652"/>
          </a:xfrm>
          <a:prstGeom prst="rect">
            <a:avLst/>
          </a:prstGeom>
          <a:noFill/>
        </p:spPr>
        <p:txBody>
          <a:bodyPr wrap="square" rtlCol="0">
            <a:spAutoFit/>
          </a:bodyPr>
          <a:lstStyle/>
          <a:p>
            <a:r>
              <a:rPr lang="en-US" altLang="zh-CN" sz="4000" dirty="0"/>
              <a:t>Gemini Features and Relevant Links</a:t>
            </a:r>
          </a:p>
          <a:p>
            <a:pPr marL="571500" indent="-571500">
              <a:buFont typeface="Arial" panose="020B0604020202020204" pitchFamily="34" charset="0"/>
              <a:buChar char="•"/>
            </a:pPr>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31AD8346-B589-CB97-2913-CCE65672E2B0}"/>
              </a:ext>
            </a:extLst>
          </p:cNvPr>
          <p:cNvSpPr txBox="1"/>
          <p:nvPr/>
        </p:nvSpPr>
        <p:spPr>
          <a:xfrm>
            <a:off x="493295" y="1711941"/>
            <a:ext cx="11661975"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Gemini Pro Feature: </a:t>
            </a:r>
            <a:r>
              <a:rPr lang="en-US" sz="2800" dirty="0">
                <a:hlinkClick r:id="rId2"/>
              </a:rPr>
              <a:t>https://www.youtube.com/watch?v=wa0MT8OwHuk</a:t>
            </a: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 </a:t>
            </a:r>
            <a:r>
              <a:rPr lang="en-US" altLang="zh-CN" sz="2800" dirty="0"/>
              <a:t>Gemini official website: https://</a:t>
            </a:r>
            <a:r>
              <a:rPr lang="en-US" altLang="zh-CN" sz="2800" dirty="0" err="1"/>
              <a:t>gemini.google.com</a:t>
            </a:r>
            <a:r>
              <a:rPr lang="en-US" altLang="zh-CN" sz="2800" dirty="0"/>
              <a: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Gemini tech reports:</a:t>
            </a:r>
          </a:p>
          <a:p>
            <a:pPr marL="742950" lvl="1" indent="-285750">
              <a:buFont typeface="Arial" panose="020B0604020202020204" pitchFamily="34" charset="0"/>
              <a:buChar char="•"/>
            </a:pPr>
            <a:r>
              <a:rPr lang="en-US" sz="2800" dirty="0">
                <a:hlinkClick r:id="rId3"/>
              </a:rPr>
              <a:t>https://arxiv.org/abs/2312.11805</a:t>
            </a:r>
            <a:endParaRPr lang="en-US" sz="2800" dirty="0"/>
          </a:p>
          <a:p>
            <a:pPr marL="742950" lvl="1" indent="-285750">
              <a:buFont typeface="Arial" panose="020B0604020202020204" pitchFamily="34" charset="0"/>
              <a:buChar char="•"/>
            </a:pPr>
            <a:r>
              <a:rPr lang="en-US" sz="2800" dirty="0">
                <a:hlinkClick r:id="rId4"/>
              </a:rPr>
              <a:t>https://arxiv.org/pdf/2403.05530</a:t>
            </a:r>
            <a:endParaRPr lang="en-US" sz="2800" dirty="0"/>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044493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F2BE4-4419-B1BA-58D1-0E670694A30E}"/>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6F309B4B-FBC3-3676-92C5-D56D9004EC4D}"/>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35F43A95-10AF-3284-D234-33E46626AFA7}"/>
              </a:ext>
            </a:extLst>
          </p:cNvPr>
          <p:cNvSpPr txBox="1"/>
          <p:nvPr/>
        </p:nvSpPr>
        <p:spPr>
          <a:xfrm>
            <a:off x="370646" y="242436"/>
            <a:ext cx="11636688" cy="4401205"/>
          </a:xfrm>
          <a:prstGeom prst="rect">
            <a:avLst/>
          </a:prstGeom>
          <a:noFill/>
        </p:spPr>
        <p:txBody>
          <a:bodyPr wrap="square" rtlCol="0">
            <a:spAutoFit/>
          </a:bodyPr>
          <a:lstStyle/>
          <a:p>
            <a:r>
              <a:rPr lang="en-US" altLang="zh-CN" sz="4000" dirty="0"/>
              <a:t>Claude 3 .5 Sonnet</a:t>
            </a:r>
          </a:p>
          <a:p>
            <a:endParaRPr lang="en-US" altLang="zh-CN" sz="4000" dirty="0"/>
          </a:p>
          <a:p>
            <a:pPr marL="571500" indent="-571500">
              <a:buFont typeface="Arial" panose="020B0604020202020204" pitchFamily="34" charset="0"/>
              <a:buChar char="•"/>
            </a:pPr>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2" name="Picture 1323">
            <a:extLst>
              <a:ext uri="{FF2B5EF4-FFF2-40B4-BE49-F238E27FC236}">
                <a16:creationId xmlns:a16="http://schemas.microsoft.com/office/drawing/2014/main" id="{13CFEA57-1A01-2623-1131-484B9AF9A5E0}"/>
              </a:ext>
            </a:extLst>
          </p:cNvPr>
          <p:cNvPicPr>
            <a:picLocks noChangeAspect="1"/>
          </p:cNvPicPr>
          <p:nvPr/>
        </p:nvPicPr>
        <p:blipFill>
          <a:blip r:embed="rId2"/>
          <a:stretch>
            <a:fillRect/>
          </a:stretch>
        </p:blipFill>
        <p:spPr>
          <a:xfrm>
            <a:off x="483618" y="966458"/>
            <a:ext cx="6731000" cy="4590143"/>
          </a:xfrm>
          <a:prstGeom prst="rect">
            <a:avLst/>
          </a:prstGeom>
        </p:spPr>
      </p:pic>
      <p:sp>
        <p:nvSpPr>
          <p:cNvPr id="4" name="TextBox 3">
            <a:extLst>
              <a:ext uri="{FF2B5EF4-FFF2-40B4-BE49-F238E27FC236}">
                <a16:creationId xmlns:a16="http://schemas.microsoft.com/office/drawing/2014/main" id="{AFF3AD1B-487A-DFF0-516D-3A35EB1062C7}"/>
              </a:ext>
            </a:extLst>
          </p:cNvPr>
          <p:cNvSpPr txBox="1"/>
          <p:nvPr/>
        </p:nvSpPr>
        <p:spPr>
          <a:xfrm>
            <a:off x="483618" y="5891542"/>
            <a:ext cx="2814040" cy="646331"/>
          </a:xfrm>
          <a:prstGeom prst="rect">
            <a:avLst/>
          </a:prstGeom>
          <a:noFill/>
        </p:spPr>
        <p:txBody>
          <a:bodyPr wrap="none" rtlCol="0">
            <a:spAutoFit/>
          </a:bodyPr>
          <a:lstStyle/>
          <a:p>
            <a:r>
              <a:rPr lang="en-US" dirty="0"/>
              <a:t>Released in October 2024.</a:t>
            </a:r>
          </a:p>
          <a:p>
            <a:endParaRPr lang="en-US" dirty="0"/>
          </a:p>
        </p:txBody>
      </p:sp>
    </p:spTree>
    <p:extLst>
      <p:ext uri="{BB962C8B-B14F-4D97-AF65-F5344CB8AC3E}">
        <p14:creationId xmlns:p14="http://schemas.microsoft.com/office/powerpoint/2010/main" val="2129426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FA0F8-2CA5-B0F1-FC2F-FFA7A62926D2}"/>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3E5B3CA2-B62B-3C5D-20C4-43E22B26ED92}"/>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A5508711-E371-B454-92B3-874EA9AA8098}"/>
              </a:ext>
            </a:extLst>
          </p:cNvPr>
          <p:cNvSpPr txBox="1"/>
          <p:nvPr/>
        </p:nvSpPr>
        <p:spPr>
          <a:xfrm>
            <a:off x="466899" y="220177"/>
            <a:ext cx="11636688" cy="4401205"/>
          </a:xfrm>
          <a:prstGeom prst="rect">
            <a:avLst/>
          </a:prstGeom>
          <a:noFill/>
        </p:spPr>
        <p:txBody>
          <a:bodyPr wrap="square" rtlCol="0">
            <a:spAutoFit/>
          </a:bodyPr>
          <a:lstStyle/>
          <a:p>
            <a:r>
              <a:rPr lang="en-US" altLang="zh-CN" sz="4000" dirty="0"/>
              <a:t>Claude 3 .5 Sonnet</a:t>
            </a:r>
          </a:p>
          <a:p>
            <a:endParaRPr lang="en-US" altLang="zh-CN" sz="4000" dirty="0"/>
          </a:p>
          <a:p>
            <a:pPr marL="571500" indent="-571500">
              <a:buFont typeface="Arial" panose="020B0604020202020204" pitchFamily="34" charset="0"/>
              <a:buChar char="•"/>
            </a:pPr>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37005672-C341-2BB5-C793-5F8C562AAE28}"/>
              </a:ext>
            </a:extLst>
          </p:cNvPr>
          <p:cNvSpPr txBox="1"/>
          <p:nvPr/>
        </p:nvSpPr>
        <p:spPr>
          <a:xfrm>
            <a:off x="581845" y="5654964"/>
            <a:ext cx="4297780" cy="646331"/>
          </a:xfrm>
          <a:prstGeom prst="rect">
            <a:avLst/>
          </a:prstGeom>
          <a:noFill/>
        </p:spPr>
        <p:txBody>
          <a:bodyPr wrap="none" rtlCol="0">
            <a:spAutoFit/>
          </a:bodyPr>
          <a:lstStyle/>
          <a:p>
            <a:r>
              <a:rPr lang="en-US" dirty="0"/>
              <a:t>Claude official website: https://</a:t>
            </a:r>
            <a:r>
              <a:rPr lang="en-US" dirty="0" err="1"/>
              <a:t>claude.ai</a:t>
            </a:r>
            <a:r>
              <a:rPr lang="en-US" dirty="0"/>
              <a:t>/</a:t>
            </a:r>
          </a:p>
          <a:p>
            <a:endParaRPr lang="en-US" dirty="0"/>
          </a:p>
        </p:txBody>
      </p:sp>
      <p:pic>
        <p:nvPicPr>
          <p:cNvPr id="5" name="Picture 1330">
            <a:extLst>
              <a:ext uri="{FF2B5EF4-FFF2-40B4-BE49-F238E27FC236}">
                <a16:creationId xmlns:a16="http://schemas.microsoft.com/office/drawing/2014/main" id="{4D6476C6-38E7-8E18-7D22-E407A5FE7573}"/>
              </a:ext>
            </a:extLst>
          </p:cNvPr>
          <p:cNvPicPr>
            <a:picLocks noChangeAspect="1"/>
          </p:cNvPicPr>
          <p:nvPr/>
        </p:nvPicPr>
        <p:blipFill>
          <a:blip r:embed="rId2"/>
          <a:stretch>
            <a:fillRect/>
          </a:stretch>
        </p:blipFill>
        <p:spPr>
          <a:xfrm>
            <a:off x="581845" y="1063164"/>
            <a:ext cx="5981095" cy="4094238"/>
          </a:xfrm>
          <a:prstGeom prst="rect">
            <a:avLst/>
          </a:prstGeom>
        </p:spPr>
      </p:pic>
    </p:spTree>
    <p:extLst>
      <p:ext uri="{BB962C8B-B14F-4D97-AF65-F5344CB8AC3E}">
        <p14:creationId xmlns:p14="http://schemas.microsoft.com/office/powerpoint/2010/main" val="1365640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AC8C4-EF52-4B68-CD61-F49C5B7B2B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84FA94-09E8-7152-EB74-0611E030ED5E}"/>
              </a:ext>
            </a:extLst>
          </p:cNvPr>
          <p:cNvSpPr txBox="1"/>
          <p:nvPr/>
        </p:nvSpPr>
        <p:spPr>
          <a:xfrm>
            <a:off x="294048" y="210126"/>
            <a:ext cx="12197587" cy="1323439"/>
          </a:xfrm>
          <a:prstGeom prst="rect">
            <a:avLst/>
          </a:prstGeom>
          <a:noFill/>
        </p:spPr>
        <p:txBody>
          <a:bodyPr wrap="square" rtlCol="0">
            <a:spAutoFit/>
          </a:bodyPr>
          <a:lstStyle/>
          <a:p>
            <a:r>
              <a:rPr lang="en-US" altLang="zh-CN" sz="4000" dirty="0">
                <a:sym typeface="+mn-ea"/>
              </a:rPr>
              <a:t>Logistics</a:t>
            </a:r>
            <a:r>
              <a:rPr lang="zh-CN" altLang="en-US" sz="4000" dirty="0">
                <a:sym typeface="+mn-ea"/>
              </a:rPr>
              <a:t> </a:t>
            </a:r>
            <a:r>
              <a:rPr lang="en-US" altLang="zh-CN" sz="4000" dirty="0">
                <a:sym typeface="+mn-ea"/>
              </a:rPr>
              <a:t>–</a:t>
            </a:r>
            <a:r>
              <a:rPr lang="zh-CN" altLang="en-US" sz="4000" dirty="0">
                <a:sym typeface="+mn-ea"/>
              </a:rPr>
              <a:t> </a:t>
            </a:r>
            <a:r>
              <a:rPr lang="en-US" altLang="zh-CN" sz="4000" dirty="0">
                <a:sym typeface="+mn-ea"/>
              </a:rPr>
              <a:t>Class</a:t>
            </a:r>
            <a:r>
              <a:rPr lang="zh-CN" altLang="en-US" sz="4000" dirty="0">
                <a:sym typeface="+mn-ea"/>
              </a:rPr>
              <a:t> </a:t>
            </a:r>
            <a:r>
              <a:rPr lang="en-US" altLang="zh-CN" sz="4000" dirty="0">
                <a:sym typeface="+mn-ea"/>
              </a:rPr>
              <a:t>Assessment</a:t>
            </a:r>
            <a:r>
              <a:rPr lang="zh-CN" altLang="en-US" sz="4000" dirty="0">
                <a:sym typeface="+mn-ea"/>
              </a:rPr>
              <a:t> </a:t>
            </a:r>
            <a:r>
              <a:rPr lang="en-US" altLang="zh-CN" sz="4000" dirty="0">
                <a:sym typeface="+mn-ea"/>
              </a:rPr>
              <a:t>Scheme</a:t>
            </a:r>
            <a:r>
              <a:rPr lang="zh-CN" altLang="en-US" sz="4000" dirty="0">
                <a:sym typeface="+mn-ea"/>
              </a:rPr>
              <a:t> </a:t>
            </a:r>
            <a:endParaRPr lang="en-US" altLang="zh-CN" sz="4000" dirty="0">
              <a:sym typeface="+mn-ea"/>
            </a:endParaRPr>
          </a:p>
          <a:p>
            <a:endParaRPr lang="en-US" altLang="zh-CN" sz="4000" dirty="0">
              <a:sym typeface="+mn-ea"/>
            </a:endParaRPr>
          </a:p>
        </p:txBody>
      </p:sp>
      <p:pic>
        <p:nvPicPr>
          <p:cNvPr id="5" name="Picture 4" descr="A screenshot of a test&#10;&#10;AI-generated content may be incorrect.">
            <a:extLst>
              <a:ext uri="{FF2B5EF4-FFF2-40B4-BE49-F238E27FC236}">
                <a16:creationId xmlns:a16="http://schemas.microsoft.com/office/drawing/2014/main" id="{B6D6D8A4-2BA8-941E-48A9-B76064441EFC}"/>
              </a:ext>
            </a:extLst>
          </p:cNvPr>
          <p:cNvPicPr>
            <a:picLocks noChangeAspect="1"/>
          </p:cNvPicPr>
          <p:nvPr/>
        </p:nvPicPr>
        <p:blipFill>
          <a:blip r:embed="rId2"/>
          <a:srcRect t="1092"/>
          <a:stretch/>
        </p:blipFill>
        <p:spPr>
          <a:xfrm>
            <a:off x="294048" y="989350"/>
            <a:ext cx="11779944" cy="5658523"/>
          </a:xfrm>
          <a:prstGeom prst="rect">
            <a:avLst/>
          </a:prstGeom>
        </p:spPr>
      </p:pic>
    </p:spTree>
    <p:extLst>
      <p:ext uri="{BB962C8B-B14F-4D97-AF65-F5344CB8AC3E}">
        <p14:creationId xmlns:p14="http://schemas.microsoft.com/office/powerpoint/2010/main" val="3890442340"/>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2BE45-E7C2-321D-9A87-926D2A7BCB0C}"/>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186D3AC8-2E92-86F1-7073-66990016F1CF}"/>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AB49A64B-BFCB-78F4-522D-313B22DEF83F}"/>
              </a:ext>
            </a:extLst>
          </p:cNvPr>
          <p:cNvSpPr txBox="1"/>
          <p:nvPr/>
        </p:nvSpPr>
        <p:spPr>
          <a:xfrm>
            <a:off x="466899" y="220177"/>
            <a:ext cx="11636688" cy="4493538"/>
          </a:xfrm>
          <a:prstGeom prst="rect">
            <a:avLst/>
          </a:prstGeom>
          <a:noFill/>
        </p:spPr>
        <p:txBody>
          <a:bodyPr wrap="square" rtlCol="0">
            <a:spAutoFit/>
          </a:bodyPr>
          <a:lstStyle/>
          <a:p>
            <a:r>
              <a:rPr lang="en-US" altLang="zh-CN" sz="4000" dirty="0" err="1"/>
              <a:t>MoonshotAI</a:t>
            </a:r>
            <a:r>
              <a:rPr lang="en-US" altLang="zh-CN" sz="4000" dirty="0"/>
              <a:t>--  Kimi</a:t>
            </a:r>
          </a:p>
          <a:p>
            <a:endParaRPr lang="en-US" altLang="zh-CN" sz="4000" dirty="0"/>
          </a:p>
          <a:p>
            <a:pPr marL="571500" indent="-571500">
              <a:buFont typeface="Arial" panose="020B0604020202020204" pitchFamily="34" charset="0"/>
              <a:buChar char="•"/>
            </a:pPr>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8BE1E0BC-BAA4-E807-6379-98DFA5FB2182}"/>
              </a:ext>
            </a:extLst>
          </p:cNvPr>
          <p:cNvSpPr txBox="1"/>
          <p:nvPr/>
        </p:nvSpPr>
        <p:spPr>
          <a:xfrm>
            <a:off x="5586982" y="1683789"/>
            <a:ext cx="6228029"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200k </a:t>
            </a:r>
            <a:r>
              <a:rPr lang="en-US" altLang="zh-CN" sz="2800" dirty="0"/>
              <a:t>tokens</a:t>
            </a:r>
            <a:r>
              <a:rPr lang="zh-CN" altLang="en-US" sz="2800" dirty="0"/>
              <a:t> </a:t>
            </a:r>
            <a:r>
              <a:rPr lang="en-US" altLang="zh-CN" sz="2800" dirty="0"/>
              <a:t>c</a:t>
            </a:r>
            <a:r>
              <a:rPr lang="en-US" sz="2800" dirty="0"/>
              <a:t>ontext </a:t>
            </a:r>
            <a:r>
              <a:rPr lang="en-US" altLang="zh-CN" sz="2800" dirty="0"/>
              <a:t>l</a:t>
            </a:r>
            <a:r>
              <a:rPr lang="en-US" sz="2800" dirty="0"/>
              <a:t>ength</a:t>
            </a:r>
            <a:r>
              <a:rPr lang="en-US" altLang="zh-CN" sz="2800" dirty="0"/>
              <a:t>,</a:t>
            </a:r>
            <a:r>
              <a:rPr lang="zh-CN" altLang="en-US" sz="2800" dirty="0"/>
              <a:t> </a:t>
            </a:r>
            <a:r>
              <a:rPr lang="en-US" altLang="zh-CN" sz="2800" dirty="0"/>
              <a:t>100k</a:t>
            </a:r>
            <a:r>
              <a:rPr lang="zh-CN" altLang="en-US" sz="2800" dirty="0"/>
              <a:t> </a:t>
            </a:r>
            <a:r>
              <a:rPr lang="en-US" altLang="zh-CN" sz="2800" dirty="0"/>
              <a:t>Chinese</a:t>
            </a:r>
            <a:r>
              <a:rPr lang="zh-CN" altLang="en-US" sz="2800" dirty="0"/>
              <a:t> </a:t>
            </a:r>
            <a:r>
              <a:rPr lang="en-US" altLang="zh-CN" sz="2800" dirty="0"/>
              <a:t>characters</a:t>
            </a:r>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a:t>Default</a:t>
            </a:r>
            <a:r>
              <a:rPr lang="zh-CN" altLang="en-US" sz="2800" dirty="0"/>
              <a:t> </a:t>
            </a:r>
            <a:r>
              <a:rPr lang="en-US" altLang="zh-CN" sz="2800" dirty="0"/>
              <a:t>searching</a:t>
            </a:r>
            <a:r>
              <a:rPr lang="zh-CN" altLang="en-US" sz="2800" dirty="0"/>
              <a:t> </a:t>
            </a:r>
            <a:r>
              <a:rPr lang="en-US" altLang="zh-CN" sz="2800" dirty="0"/>
              <a:t>the</a:t>
            </a:r>
            <a:r>
              <a:rPr lang="zh-CN" altLang="en-US" sz="2800" dirty="0"/>
              <a:t> </a:t>
            </a:r>
            <a:r>
              <a:rPr lang="en-US" altLang="zh-CN" sz="2800" dirty="0"/>
              <a:t>Internet</a:t>
            </a:r>
            <a:r>
              <a:rPr lang="zh-CN" altLang="en-US" sz="2800" dirty="0"/>
              <a:t> </a:t>
            </a:r>
            <a:endParaRPr lang="en-US" altLang="zh-CN" sz="2800" dirty="0"/>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a:t>Can</a:t>
            </a:r>
            <a:r>
              <a:rPr lang="zh-CN" altLang="en-US" sz="2800" dirty="0"/>
              <a:t> </a:t>
            </a:r>
            <a:r>
              <a:rPr lang="en-US" altLang="zh-CN" sz="2800" dirty="0"/>
              <a:t>upload</a:t>
            </a:r>
            <a:r>
              <a:rPr lang="zh-CN" altLang="en-US" sz="2800" dirty="0"/>
              <a:t> </a:t>
            </a:r>
            <a:r>
              <a:rPr lang="en-US" altLang="zh-CN" sz="2800" dirty="0"/>
              <a:t>up</a:t>
            </a:r>
            <a:r>
              <a:rPr lang="zh-CN" altLang="en-US" sz="2800" dirty="0"/>
              <a:t> </a:t>
            </a:r>
            <a:r>
              <a:rPr lang="en-US" altLang="zh-CN" sz="2800" dirty="0"/>
              <a:t>to</a:t>
            </a:r>
            <a:r>
              <a:rPr lang="zh-CN" altLang="en-US" sz="2800" dirty="0"/>
              <a:t> </a:t>
            </a:r>
            <a:r>
              <a:rPr lang="en-US" altLang="zh-CN" sz="2800" dirty="0"/>
              <a:t>50</a:t>
            </a:r>
            <a:r>
              <a:rPr lang="zh-CN" altLang="en-US" sz="2800" dirty="0"/>
              <a:t> </a:t>
            </a:r>
            <a:r>
              <a:rPr lang="en-US" altLang="zh-CN" sz="2800" dirty="0"/>
              <a:t>files</a:t>
            </a:r>
            <a:r>
              <a:rPr lang="zh-CN" altLang="en-US" sz="2800" dirty="0"/>
              <a:t> </a:t>
            </a:r>
            <a:r>
              <a:rPr lang="en-US" altLang="zh-CN" sz="2800" dirty="0"/>
              <a:t>as</a:t>
            </a:r>
            <a:r>
              <a:rPr lang="zh-CN" altLang="en-US" sz="2800" dirty="0"/>
              <a:t> </a:t>
            </a:r>
            <a:r>
              <a:rPr lang="en-US" altLang="zh-CN" sz="2800" dirty="0"/>
              <a:t>context</a:t>
            </a: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 </a:t>
            </a:r>
            <a:r>
              <a:rPr lang="en-US" altLang="zh-CN" sz="2800" dirty="0"/>
              <a:t>Good</a:t>
            </a:r>
            <a:r>
              <a:rPr lang="zh-CN" altLang="en-US" sz="2800" dirty="0"/>
              <a:t> </a:t>
            </a:r>
            <a:r>
              <a:rPr lang="en-US" altLang="zh-CN" sz="2800" dirty="0"/>
              <a:t>overall</a:t>
            </a:r>
            <a:r>
              <a:rPr lang="zh-CN" altLang="en-US" sz="2800" dirty="0"/>
              <a:t> </a:t>
            </a:r>
            <a:r>
              <a:rPr lang="en-US" altLang="zh-CN" sz="2800" dirty="0"/>
              <a:t>user</a:t>
            </a:r>
            <a:r>
              <a:rPr lang="zh-CN" altLang="en-US" sz="2800" dirty="0"/>
              <a:t> </a:t>
            </a:r>
            <a:r>
              <a:rPr lang="en-US" altLang="zh-CN" sz="2800" dirty="0"/>
              <a:t>experience</a:t>
            </a:r>
            <a:r>
              <a:rPr lang="zh-CN" altLang="en-US" sz="2800" dirty="0"/>
              <a:t> </a:t>
            </a:r>
            <a:endParaRPr lang="en-US" altLang="zh-CN" sz="2800" dirty="0"/>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zh-CN" altLang="en-US" sz="2800" spc="81" dirty="0">
                <a:solidFill>
                  <a:srgbClr val="0563C1"/>
                </a:solidFill>
                <a:latin typeface="宋体"/>
                <a:ea typeface="宋体"/>
                <a:hlinkClick r:id="rId2"/>
              </a:rPr>
              <a:t>https://www</a:t>
            </a:r>
            <a:r>
              <a:rPr lang="zh-CN" altLang="en-US" sz="2800" spc="95" dirty="0">
                <a:solidFill>
                  <a:srgbClr val="0563C1"/>
                </a:solidFill>
                <a:latin typeface="宋体"/>
                <a:ea typeface="宋体"/>
                <a:hlinkClick r:id="rId3"/>
              </a:rPr>
              <a:t>.moons</a:t>
            </a:r>
            <a:r>
              <a:rPr lang="zh-CN" altLang="en-US" sz="2800" spc="86" dirty="0">
                <a:solidFill>
                  <a:srgbClr val="0563C1"/>
                </a:solidFill>
                <a:latin typeface="宋体"/>
                <a:ea typeface="宋体"/>
                <a:hlinkClick r:id="rId3"/>
              </a:rPr>
              <a:t>hot.cn</a:t>
            </a:r>
            <a:endParaRPr lang="en-US" sz="2800" dirty="0"/>
          </a:p>
        </p:txBody>
      </p:sp>
      <p:pic>
        <p:nvPicPr>
          <p:cNvPr id="2" name="Picture 1354">
            <a:extLst>
              <a:ext uri="{FF2B5EF4-FFF2-40B4-BE49-F238E27FC236}">
                <a16:creationId xmlns:a16="http://schemas.microsoft.com/office/drawing/2014/main" id="{D279F67E-C632-A1A2-0D15-C262E47DE63B}"/>
              </a:ext>
            </a:extLst>
          </p:cNvPr>
          <p:cNvPicPr>
            <a:picLocks noChangeAspect="1"/>
          </p:cNvPicPr>
          <p:nvPr/>
        </p:nvPicPr>
        <p:blipFill>
          <a:blip r:embed="rId4"/>
          <a:stretch>
            <a:fillRect/>
          </a:stretch>
        </p:blipFill>
        <p:spPr>
          <a:xfrm>
            <a:off x="466899" y="1683789"/>
            <a:ext cx="4463143" cy="3707190"/>
          </a:xfrm>
          <a:prstGeom prst="rect">
            <a:avLst/>
          </a:prstGeom>
        </p:spPr>
      </p:pic>
    </p:spTree>
    <p:extLst>
      <p:ext uri="{BB962C8B-B14F-4D97-AF65-F5344CB8AC3E}">
        <p14:creationId xmlns:p14="http://schemas.microsoft.com/office/powerpoint/2010/main" val="2430022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B3DD2-3A93-B6AA-FDCC-2C0E97D582A9}"/>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CF6B7657-7DF4-407F-197A-B599FBC12543}"/>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F0930C44-461E-0560-36CC-2E0BF16081A1}"/>
              </a:ext>
            </a:extLst>
          </p:cNvPr>
          <p:cNvSpPr txBox="1"/>
          <p:nvPr/>
        </p:nvSpPr>
        <p:spPr>
          <a:xfrm>
            <a:off x="252247" y="242436"/>
            <a:ext cx="11636688" cy="5016758"/>
          </a:xfrm>
          <a:prstGeom prst="rect">
            <a:avLst/>
          </a:prstGeom>
          <a:noFill/>
        </p:spPr>
        <p:txBody>
          <a:bodyPr wrap="square" rtlCol="0">
            <a:spAutoFit/>
          </a:bodyPr>
          <a:lstStyle/>
          <a:p>
            <a:r>
              <a:rPr lang="en-US" altLang="zh-CN" sz="4000" dirty="0"/>
              <a:t>Alibaba </a:t>
            </a:r>
            <a:r>
              <a:rPr lang="en-US" altLang="zh-CN" sz="4000" dirty="0" err="1"/>
              <a:t>Tongyi</a:t>
            </a:r>
            <a:r>
              <a:rPr lang="en-US" altLang="zh-CN" sz="4000" dirty="0"/>
              <a:t> </a:t>
            </a:r>
            <a:r>
              <a:rPr lang="en-US" altLang="zh-CN" sz="4000" dirty="0" err="1"/>
              <a:t>Qianwen</a:t>
            </a:r>
            <a:r>
              <a:rPr lang="en-US" altLang="zh-CN" sz="4000" dirty="0"/>
              <a:t> (</a:t>
            </a:r>
            <a:r>
              <a:rPr lang="en-US" altLang="zh-CN" sz="4000" dirty="0" err="1"/>
              <a:t>Qwen</a:t>
            </a:r>
            <a:r>
              <a:rPr lang="en-US" altLang="zh-CN" sz="4000" dirty="0"/>
              <a:t>)</a:t>
            </a:r>
          </a:p>
          <a:p>
            <a:endParaRPr lang="en-US" altLang="zh-CN" sz="4000" dirty="0"/>
          </a:p>
          <a:p>
            <a:endParaRPr lang="en-US" altLang="zh-CN" sz="4000" dirty="0"/>
          </a:p>
          <a:p>
            <a:pPr marL="571500" indent="-571500">
              <a:buFont typeface="Arial" panose="020B0604020202020204" pitchFamily="34" charset="0"/>
              <a:buChar char="•"/>
            </a:pPr>
            <a:endParaRPr lang="en-US" sz="4000" dirty="0"/>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B1F765DE-1C13-FF75-AE47-E197A19E1E1D}"/>
              </a:ext>
            </a:extLst>
          </p:cNvPr>
          <p:cNvSpPr txBox="1"/>
          <p:nvPr/>
        </p:nvSpPr>
        <p:spPr>
          <a:xfrm>
            <a:off x="5480013" y="1228397"/>
            <a:ext cx="6228029" cy="5219121"/>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10</a:t>
            </a:r>
            <a:r>
              <a:rPr lang="zh-CN" altLang="en-US" sz="2800" dirty="0"/>
              <a:t> </a:t>
            </a:r>
            <a:r>
              <a:rPr lang="en-US" altLang="zh-CN" sz="2800" dirty="0"/>
              <a:t>million</a:t>
            </a:r>
            <a:r>
              <a:rPr lang="en-US" sz="2800" dirty="0"/>
              <a:t> </a:t>
            </a:r>
            <a:r>
              <a:rPr lang="en-US" altLang="zh-CN" sz="2800" dirty="0"/>
              <a:t>tokens</a:t>
            </a:r>
            <a:r>
              <a:rPr lang="zh-CN" altLang="en-US" sz="2800" dirty="0"/>
              <a:t> </a:t>
            </a:r>
            <a:r>
              <a:rPr lang="en-US" altLang="zh-CN" sz="2800" dirty="0"/>
              <a:t>c</a:t>
            </a:r>
            <a:r>
              <a:rPr lang="en-US" sz="2800" dirty="0"/>
              <a:t>ontext </a:t>
            </a:r>
            <a:r>
              <a:rPr lang="en-US" altLang="zh-CN" sz="2800" dirty="0"/>
              <a:t>l</a:t>
            </a:r>
            <a:r>
              <a:rPr lang="en-US" sz="2800" dirty="0"/>
              <a:t>ength</a:t>
            </a:r>
            <a:r>
              <a:rPr lang="en-US" altLang="zh-CN" sz="2800" dirty="0"/>
              <a:t>,</a:t>
            </a:r>
            <a:r>
              <a:rPr lang="zh-CN" altLang="en-US" sz="2800" dirty="0"/>
              <a:t> </a:t>
            </a:r>
            <a:r>
              <a:rPr lang="en-US" altLang="zh-CN" sz="2800" dirty="0"/>
              <a:t>5</a:t>
            </a:r>
            <a:r>
              <a:rPr lang="zh-CN" altLang="en-US" sz="2800" dirty="0"/>
              <a:t> </a:t>
            </a:r>
            <a:r>
              <a:rPr lang="en-US" altLang="zh-CN" sz="2800" dirty="0"/>
              <a:t>million</a:t>
            </a:r>
            <a:r>
              <a:rPr lang="zh-CN" altLang="en-US" sz="2800" dirty="0"/>
              <a:t> </a:t>
            </a:r>
            <a:r>
              <a:rPr lang="en-US" altLang="zh-CN" sz="2800" dirty="0"/>
              <a:t>Chinese</a:t>
            </a:r>
            <a:r>
              <a:rPr lang="zh-CN" altLang="en-US" sz="2800" dirty="0"/>
              <a:t> </a:t>
            </a:r>
            <a:r>
              <a:rPr lang="en-US" altLang="zh-CN" sz="2800" dirty="0"/>
              <a:t>characters</a:t>
            </a:r>
          </a:p>
          <a:p>
            <a:endParaRPr lang="en-US" altLang="zh-CN" sz="2800" dirty="0"/>
          </a:p>
          <a:p>
            <a:pPr marL="285750" indent="-285750">
              <a:buFont typeface="Arial" panose="020B0604020202020204" pitchFamily="34" charset="0"/>
              <a:buChar char="•"/>
            </a:pPr>
            <a:r>
              <a:rPr lang="en-US" altLang="zh-CN" sz="2800" dirty="0"/>
              <a:t>Can</a:t>
            </a:r>
            <a:r>
              <a:rPr lang="zh-CN" altLang="en-US" sz="2800" dirty="0"/>
              <a:t> </a:t>
            </a:r>
            <a:r>
              <a:rPr lang="en-US" altLang="zh-CN" sz="2800" dirty="0"/>
              <a:t>upload</a:t>
            </a:r>
            <a:r>
              <a:rPr lang="zh-CN" altLang="en-US" sz="2800" dirty="0"/>
              <a:t> </a:t>
            </a:r>
            <a:r>
              <a:rPr lang="en-US" altLang="zh-CN" sz="2800" dirty="0"/>
              <a:t>up</a:t>
            </a:r>
            <a:r>
              <a:rPr lang="zh-CN" altLang="en-US" sz="2800" dirty="0"/>
              <a:t> </a:t>
            </a:r>
            <a:r>
              <a:rPr lang="en-US" altLang="zh-CN" sz="2800" dirty="0"/>
              <a:t>to</a:t>
            </a:r>
            <a:r>
              <a:rPr lang="zh-CN" altLang="en-US" sz="2800" dirty="0"/>
              <a:t> </a:t>
            </a:r>
            <a:r>
              <a:rPr lang="en-US" altLang="zh-CN" sz="2800" dirty="0"/>
              <a:t>100</a:t>
            </a:r>
            <a:r>
              <a:rPr lang="zh-CN" altLang="en-US" sz="2800" dirty="0"/>
              <a:t> </a:t>
            </a:r>
            <a:r>
              <a:rPr lang="en-US" altLang="zh-CN" sz="2800" dirty="0"/>
              <a:t>files</a:t>
            </a:r>
            <a:r>
              <a:rPr lang="zh-CN" altLang="en-US" sz="2800" dirty="0"/>
              <a:t> </a:t>
            </a:r>
            <a:r>
              <a:rPr lang="en-US" altLang="zh-CN" sz="2800" dirty="0"/>
              <a:t>as</a:t>
            </a:r>
            <a:r>
              <a:rPr lang="zh-CN" altLang="en-US" sz="2800" dirty="0"/>
              <a:t> </a:t>
            </a:r>
            <a:r>
              <a:rPr lang="en-US" altLang="zh-CN" sz="2800" dirty="0"/>
              <a:t>context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altLang="zh-CN" sz="2800" dirty="0"/>
              <a:t>Can</a:t>
            </a:r>
            <a:r>
              <a:rPr lang="zh-CN" altLang="en-US" sz="2800" dirty="0"/>
              <a:t> </a:t>
            </a:r>
            <a:r>
              <a:rPr lang="en-US" altLang="zh-CN" sz="2800" dirty="0"/>
              <a:t>be</a:t>
            </a:r>
            <a:r>
              <a:rPr lang="zh-CN" altLang="en-US" sz="2800" dirty="0"/>
              <a:t> </a:t>
            </a:r>
            <a:r>
              <a:rPr lang="en-US" altLang="zh-CN" sz="2800" dirty="0"/>
              <a:t>helpful</a:t>
            </a:r>
            <a:r>
              <a:rPr lang="zh-CN" altLang="en-US" sz="2800" dirty="0"/>
              <a:t> </a:t>
            </a:r>
            <a:r>
              <a:rPr lang="en-US" altLang="zh-CN" sz="2800" dirty="0"/>
              <a:t>for</a:t>
            </a:r>
            <a:r>
              <a:rPr lang="zh-CN" altLang="en-US" sz="2800" dirty="0"/>
              <a:t> </a:t>
            </a:r>
            <a:r>
              <a:rPr lang="en-US" altLang="zh-CN" sz="2800" dirty="0"/>
              <a:t>large</a:t>
            </a:r>
            <a:r>
              <a:rPr lang="zh-CN" altLang="en-US" sz="2800" dirty="0"/>
              <a:t> </a:t>
            </a:r>
            <a:r>
              <a:rPr lang="en-US" altLang="zh-CN" sz="2800" dirty="0"/>
              <a:t>scale</a:t>
            </a:r>
            <a:r>
              <a:rPr lang="zh-CN" altLang="en-US" sz="2800" dirty="0"/>
              <a:t> </a:t>
            </a:r>
            <a:r>
              <a:rPr lang="en-US" altLang="zh-CN" sz="2800" dirty="0"/>
              <a:t>literature</a:t>
            </a:r>
            <a:r>
              <a:rPr lang="zh-CN" altLang="en-US" sz="2800" dirty="0"/>
              <a:t> </a:t>
            </a:r>
            <a:r>
              <a:rPr lang="en-US" altLang="zh-CN" sz="2800" dirty="0"/>
              <a:t>summary</a:t>
            </a:r>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a:t>Very</a:t>
            </a:r>
            <a:r>
              <a:rPr lang="zh-CN" altLang="en-US" sz="2800" dirty="0"/>
              <a:t> </a:t>
            </a:r>
            <a:r>
              <a:rPr lang="en-US" altLang="zh-CN" sz="2800" dirty="0"/>
              <a:t>cheap</a:t>
            </a:r>
            <a:r>
              <a:rPr lang="zh-CN" altLang="en-US" sz="2800" dirty="0"/>
              <a:t> </a:t>
            </a:r>
            <a:r>
              <a:rPr lang="en-US" altLang="zh-CN" sz="2800" dirty="0"/>
              <a:t>API</a:t>
            </a:r>
            <a:r>
              <a:rPr lang="zh-CN" altLang="en-US" sz="2800" dirty="0"/>
              <a:t> </a:t>
            </a:r>
            <a:r>
              <a:rPr lang="en-US" altLang="zh-CN" sz="2800" dirty="0"/>
              <a:t>usage,</a:t>
            </a:r>
            <a:r>
              <a:rPr lang="zh-CN" altLang="en-US" sz="2800" dirty="0"/>
              <a:t> </a:t>
            </a:r>
            <a:r>
              <a:rPr lang="en-US" altLang="zh-CN" sz="2800" dirty="0" err="1"/>
              <a:t>Qwen</a:t>
            </a:r>
            <a:r>
              <a:rPr lang="zh-CN" altLang="en-US" sz="2800" dirty="0"/>
              <a:t> </a:t>
            </a:r>
            <a:r>
              <a:rPr lang="en-US" altLang="zh-CN" sz="2800" dirty="0"/>
              <a:t>turbo,</a:t>
            </a:r>
            <a:r>
              <a:rPr lang="zh-CN" altLang="en-US" sz="2800" dirty="0"/>
              <a:t> </a:t>
            </a:r>
            <a:r>
              <a:rPr lang="en-US" altLang="zh-CN" sz="2800" dirty="0"/>
              <a:t>free</a:t>
            </a:r>
            <a:r>
              <a:rPr lang="zh-CN" altLang="en-US" sz="2800" dirty="0"/>
              <a:t> </a:t>
            </a:r>
            <a:r>
              <a:rPr lang="en-US" altLang="zh-CN" sz="2800" dirty="0"/>
              <a:t>the</a:t>
            </a:r>
            <a:r>
              <a:rPr lang="zh-CN" altLang="en-US" sz="2800" dirty="0"/>
              <a:t> </a:t>
            </a:r>
            <a:r>
              <a:rPr lang="en-US" altLang="zh-CN" sz="2800" dirty="0"/>
              <a:t>first</a:t>
            </a:r>
            <a:r>
              <a:rPr lang="zh-CN" altLang="en-US" sz="2800" dirty="0"/>
              <a:t> </a:t>
            </a:r>
            <a:r>
              <a:rPr lang="en-US" altLang="zh-CN" sz="2800" dirty="0"/>
              <a:t>million</a:t>
            </a:r>
            <a:r>
              <a:rPr lang="zh-CN" altLang="en-US" sz="2800" dirty="0"/>
              <a:t> </a:t>
            </a:r>
            <a:r>
              <a:rPr lang="en-US" altLang="zh-CN" sz="2800" dirty="0"/>
              <a:t>tokens</a:t>
            </a:r>
            <a:r>
              <a:rPr lang="zh-CN" altLang="en-US" sz="2800" dirty="0"/>
              <a:t> </a:t>
            </a:r>
            <a:endParaRPr lang="en-US" altLang="zh-CN" sz="2800" dirty="0"/>
          </a:p>
          <a:p>
            <a:pPr marL="285750" indent="-285750">
              <a:buFont typeface="Arial" panose="020B0604020202020204" pitchFamily="34" charset="0"/>
              <a:buChar char="•"/>
            </a:pPr>
            <a:endParaRPr lang="en-US" altLang="zh-CN" sz="2800" dirty="0"/>
          </a:p>
          <a:p>
            <a:pPr marL="457200" indent="-457200">
              <a:lnSpc>
                <a:spcPct val="101000"/>
              </a:lnSpc>
              <a:buFont typeface="Arial" panose="020B0604020202020204" pitchFamily="34" charset="0"/>
              <a:buChar char="•"/>
            </a:pPr>
            <a:r>
              <a:rPr lang="zh-CN" altLang="en-US" sz="2800" spc="-52" dirty="0">
                <a:solidFill>
                  <a:srgbClr val="020203"/>
                </a:solidFill>
                <a:latin typeface="宋体"/>
                <a:ea typeface="宋体"/>
                <a:hlinkClick r:id="rId2"/>
              </a:rPr>
              <a:t>https://tongyi</a:t>
            </a:r>
            <a:r>
              <a:rPr lang="zh-CN" altLang="en-US" sz="2800" spc="-48" dirty="0">
                <a:solidFill>
                  <a:srgbClr val="020203"/>
                </a:solidFill>
                <a:latin typeface="宋体"/>
                <a:ea typeface="宋体"/>
                <a:hlinkClick r:id="rId2"/>
              </a:rPr>
              <a:t>.aliyun.com/</a:t>
            </a:r>
          </a:p>
        </p:txBody>
      </p:sp>
      <p:pic>
        <p:nvPicPr>
          <p:cNvPr id="5" name="Picture 1362">
            <a:extLst>
              <a:ext uri="{FF2B5EF4-FFF2-40B4-BE49-F238E27FC236}">
                <a16:creationId xmlns:a16="http://schemas.microsoft.com/office/drawing/2014/main" id="{9B7BB0DB-949B-C47D-7F41-00A3D18B01D6}"/>
              </a:ext>
            </a:extLst>
          </p:cNvPr>
          <p:cNvPicPr>
            <a:picLocks noChangeAspect="1"/>
          </p:cNvPicPr>
          <p:nvPr/>
        </p:nvPicPr>
        <p:blipFill>
          <a:blip r:embed="rId3"/>
          <a:stretch>
            <a:fillRect/>
          </a:stretch>
        </p:blipFill>
        <p:spPr>
          <a:xfrm>
            <a:off x="303065" y="1410521"/>
            <a:ext cx="4983309" cy="2636069"/>
          </a:xfrm>
          <a:prstGeom prst="rect">
            <a:avLst/>
          </a:prstGeom>
        </p:spPr>
      </p:pic>
    </p:spTree>
    <p:extLst>
      <p:ext uri="{BB962C8B-B14F-4D97-AF65-F5344CB8AC3E}">
        <p14:creationId xmlns:p14="http://schemas.microsoft.com/office/powerpoint/2010/main" val="457427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30193-80EA-B344-B515-1FCD7BF2BDA9}"/>
            </a:ext>
          </a:extLst>
        </p:cNvPr>
        <p:cNvGrpSpPr/>
        <p:nvPr/>
      </p:nvGrpSpPr>
      <p:grpSpPr>
        <a:xfrm>
          <a:off x="0" y="0"/>
          <a:ext cx="0" cy="0"/>
          <a:chOff x="0" y="0"/>
          <a:chExt cx="0" cy="0"/>
        </a:xfrm>
      </p:grpSpPr>
      <p:pic>
        <p:nvPicPr>
          <p:cNvPr id="1339" name="Picture 1339">
            <a:extLst>
              <a:ext uri="{FF2B5EF4-FFF2-40B4-BE49-F238E27FC236}">
                <a16:creationId xmlns:a16="http://schemas.microsoft.com/office/drawing/2014/main" id="{2E416028-5E66-F72C-C73E-92B9835052C6}"/>
              </a:ext>
            </a:extLst>
          </p:cNvPr>
          <p:cNvPicPr>
            <a:picLocks noChangeAspect="1"/>
          </p:cNvPicPr>
          <p:nvPr/>
        </p:nvPicPr>
        <p:blipFill>
          <a:blip r:embed="rId2"/>
          <a:stretch>
            <a:fillRect/>
          </a:stretch>
        </p:blipFill>
        <p:spPr>
          <a:xfrm>
            <a:off x="394303" y="1771952"/>
            <a:ext cx="5352143" cy="5086048"/>
          </a:xfrm>
          <a:prstGeom prst="rect">
            <a:avLst/>
          </a:prstGeom>
        </p:spPr>
      </p:pic>
      <p:sp>
        <p:nvSpPr>
          <p:cNvPr id="4" name="文本框 3">
            <a:extLst>
              <a:ext uri="{FF2B5EF4-FFF2-40B4-BE49-F238E27FC236}">
                <a16:creationId xmlns:a16="http://schemas.microsoft.com/office/drawing/2014/main" id="{DD0C37B1-C837-8A39-9864-24026D84D2F9}"/>
              </a:ext>
            </a:extLst>
          </p:cNvPr>
          <p:cNvSpPr txBox="1"/>
          <p:nvPr/>
        </p:nvSpPr>
        <p:spPr>
          <a:xfrm>
            <a:off x="336247" y="360619"/>
            <a:ext cx="11575016" cy="2316019"/>
          </a:xfrm>
          <a:prstGeom prst="rect">
            <a:avLst/>
          </a:prstGeom>
          <a:noFill/>
        </p:spPr>
        <p:txBody>
          <a:bodyPr wrap="square" lIns="0" tIns="0" rIns="0" bIns="0" rtlCol="0">
            <a:spAutoFit/>
          </a:bodyPr>
          <a:lstStyle/>
          <a:p>
            <a:r>
              <a:rPr lang="en-US" altLang="zh-CN" sz="4000" dirty="0" err="1">
                <a:sym typeface="+mn-ea"/>
              </a:rPr>
              <a:t>SuperCLUE</a:t>
            </a:r>
            <a:r>
              <a:rPr lang="en-US" altLang="zh-CN" sz="4000" dirty="0">
                <a:sym typeface="+mn-ea"/>
              </a:rPr>
              <a:t>:</a:t>
            </a:r>
            <a:r>
              <a:rPr lang="zh-CN" altLang="en-US" sz="4000" dirty="0">
                <a:sym typeface="+mn-ea"/>
              </a:rPr>
              <a:t> </a:t>
            </a:r>
            <a:r>
              <a:rPr lang="en-US" altLang="zh-CN" sz="4000" dirty="0">
                <a:sym typeface="+mn-ea"/>
              </a:rPr>
              <a:t>A Comprehensive Chinese Large Language Model Benchmark</a:t>
            </a:r>
          </a:p>
          <a:p>
            <a:endParaRPr lang="en-US" altLang="zh-CN" sz="4000" dirty="0">
              <a:sym typeface="+mn-ea"/>
            </a:endParaRPr>
          </a:p>
          <a:p>
            <a:pPr lvl="0" algn="l">
              <a:buClrTx/>
              <a:buSzTx/>
              <a:buFontTx/>
            </a:pPr>
            <a:endParaRPr lang="en-US" altLang="zh-CN" sz="3050" b="1" spc="-19" dirty="0">
              <a:solidFill>
                <a:srgbClr val="191B1F"/>
              </a:solidFill>
              <a:latin typeface="Arial" panose="020B0604020202090204"/>
              <a:ea typeface="Arial" panose="020B0604020202090204"/>
              <a:sym typeface="+mn-ea"/>
            </a:endParaRPr>
          </a:p>
        </p:txBody>
      </p:sp>
      <p:sp>
        <p:nvSpPr>
          <p:cNvPr id="3" name="TextBox 2">
            <a:extLst>
              <a:ext uri="{FF2B5EF4-FFF2-40B4-BE49-F238E27FC236}">
                <a16:creationId xmlns:a16="http://schemas.microsoft.com/office/drawing/2014/main" id="{FD063C2E-09A9-D487-9E6A-496860730FD8}"/>
              </a:ext>
            </a:extLst>
          </p:cNvPr>
          <p:cNvSpPr txBox="1"/>
          <p:nvPr/>
        </p:nvSpPr>
        <p:spPr>
          <a:xfrm>
            <a:off x="6445556" y="3429000"/>
            <a:ext cx="5086521"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https://</a:t>
            </a:r>
            <a:r>
              <a:rPr lang="en-US" sz="2800" dirty="0" err="1"/>
              <a:t>www.superclueai.com</a:t>
            </a:r>
            <a:endParaRPr lang="en-US" sz="2800" dirty="0"/>
          </a:p>
        </p:txBody>
      </p:sp>
    </p:spTree>
    <p:extLst>
      <p:ext uri="{BB962C8B-B14F-4D97-AF65-F5344CB8AC3E}">
        <p14:creationId xmlns:p14="http://schemas.microsoft.com/office/powerpoint/2010/main" val="1573577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6247" y="360619"/>
            <a:ext cx="11575016" cy="2316019"/>
          </a:xfrm>
          <a:prstGeom prst="rect">
            <a:avLst/>
          </a:prstGeom>
          <a:noFill/>
        </p:spPr>
        <p:txBody>
          <a:bodyPr wrap="square" lIns="0" tIns="0" rIns="0" bIns="0" rtlCol="0">
            <a:spAutoFit/>
          </a:bodyPr>
          <a:lstStyle/>
          <a:p>
            <a:r>
              <a:rPr lang="en-US" altLang="zh-CN" sz="4000" dirty="0" err="1">
                <a:sym typeface="+mn-ea"/>
              </a:rPr>
              <a:t>SuperCLUE</a:t>
            </a:r>
            <a:r>
              <a:rPr lang="en-US" altLang="zh-CN" sz="4000" dirty="0">
                <a:sym typeface="+mn-ea"/>
              </a:rPr>
              <a:t>:</a:t>
            </a:r>
            <a:r>
              <a:rPr lang="zh-CN" altLang="en-US" sz="4000" dirty="0">
                <a:sym typeface="+mn-ea"/>
              </a:rPr>
              <a:t> </a:t>
            </a:r>
            <a:r>
              <a:rPr lang="en-US" altLang="zh-CN" sz="4000" dirty="0">
                <a:sym typeface="+mn-ea"/>
              </a:rPr>
              <a:t>A Comprehensive Chinese Large Language Model Benchmark</a:t>
            </a:r>
          </a:p>
          <a:p>
            <a:endParaRPr lang="en-US" altLang="zh-CN" sz="4000" dirty="0">
              <a:sym typeface="+mn-ea"/>
            </a:endParaRPr>
          </a:p>
          <a:p>
            <a:pPr lvl="0" algn="l">
              <a:buClrTx/>
              <a:buSzTx/>
              <a:buFontTx/>
            </a:pPr>
            <a:endParaRPr lang="en-US" altLang="zh-CN" sz="3050" b="1" spc="-19" dirty="0">
              <a:solidFill>
                <a:srgbClr val="191B1F"/>
              </a:solidFill>
              <a:latin typeface="Arial" panose="020B0604020202090204"/>
              <a:ea typeface="Arial" panose="020B0604020202090204"/>
              <a:sym typeface="+mn-ea"/>
            </a:endParaRPr>
          </a:p>
        </p:txBody>
      </p:sp>
      <p:pic>
        <p:nvPicPr>
          <p:cNvPr id="5" name="Picture 4" descr="A screenshot of a computer screen&#10;&#10;AI-generated content may be incorrect.">
            <a:extLst>
              <a:ext uri="{FF2B5EF4-FFF2-40B4-BE49-F238E27FC236}">
                <a16:creationId xmlns:a16="http://schemas.microsoft.com/office/drawing/2014/main" id="{DAC88BC4-74E6-ED09-DE43-E5B35A49E5A4}"/>
              </a:ext>
            </a:extLst>
          </p:cNvPr>
          <p:cNvPicPr>
            <a:picLocks noChangeAspect="1"/>
          </p:cNvPicPr>
          <p:nvPr/>
        </p:nvPicPr>
        <p:blipFill>
          <a:blip r:embed="rId2"/>
          <a:stretch>
            <a:fillRect/>
          </a:stretch>
        </p:blipFill>
        <p:spPr>
          <a:xfrm>
            <a:off x="424106" y="1720604"/>
            <a:ext cx="8383009" cy="47232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259F1-8ACF-A91F-204D-2577BA2B0B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64947B-0930-44FB-B516-BBF64270AAB6}"/>
              </a:ext>
            </a:extLst>
          </p:cNvPr>
          <p:cNvSpPr txBox="1"/>
          <p:nvPr/>
        </p:nvSpPr>
        <p:spPr>
          <a:xfrm>
            <a:off x="2145081" y="1987269"/>
            <a:ext cx="8126712" cy="3170099"/>
          </a:xfrm>
          <a:prstGeom prst="rect">
            <a:avLst/>
          </a:prstGeom>
          <a:noFill/>
        </p:spPr>
        <p:txBody>
          <a:bodyPr wrap="none" rtlCol="0">
            <a:spAutoFit/>
          </a:bodyPr>
          <a:lstStyle/>
          <a:p>
            <a:r>
              <a:rPr lang="en-US" altLang="zh-CN" sz="4000" dirty="0"/>
              <a:t>API</a:t>
            </a:r>
            <a:r>
              <a:rPr lang="zh-CN" altLang="en-US" sz="4000" dirty="0"/>
              <a:t> </a:t>
            </a:r>
            <a:r>
              <a:rPr lang="en-US" altLang="zh-CN" sz="4000" dirty="0"/>
              <a:t>Coding:</a:t>
            </a:r>
            <a:r>
              <a:rPr lang="zh-CN" altLang="en-US" sz="4000" dirty="0"/>
              <a:t> </a:t>
            </a:r>
            <a:r>
              <a:rPr lang="en-US" altLang="zh-CN" sz="4000" dirty="0"/>
              <a:t>Examples</a:t>
            </a:r>
            <a:r>
              <a:rPr lang="zh-CN" altLang="en-US" sz="4000" dirty="0"/>
              <a:t> </a:t>
            </a:r>
            <a:r>
              <a:rPr lang="en-US" altLang="zh-CN" sz="4000" dirty="0"/>
              <a:t>and</a:t>
            </a:r>
            <a:r>
              <a:rPr lang="zh-CN" altLang="en-US" sz="4000" dirty="0"/>
              <a:t> </a:t>
            </a:r>
            <a:r>
              <a:rPr lang="en-US" altLang="zh-CN" sz="4000" dirty="0"/>
              <a:t>Practices</a:t>
            </a:r>
          </a:p>
          <a:p>
            <a:endParaRPr lang="en-US" altLang="zh-CN" sz="4000" dirty="0"/>
          </a:p>
          <a:p>
            <a:r>
              <a:rPr lang="en-US" altLang="zh-CN" sz="4000" dirty="0"/>
              <a:t>6</a:t>
            </a:r>
            <a:r>
              <a:rPr lang="zh-CN" altLang="en-US" sz="4000" dirty="0"/>
              <a:t> </a:t>
            </a:r>
            <a:r>
              <a:rPr lang="en-US" altLang="zh-CN" sz="4000" dirty="0"/>
              <a:t>example</a:t>
            </a:r>
            <a:r>
              <a:rPr lang="zh-CN" altLang="en-US" sz="4000" dirty="0"/>
              <a:t> </a:t>
            </a:r>
            <a:r>
              <a:rPr lang="en-US" altLang="zh-CN" sz="4000" dirty="0"/>
              <a:t>codes</a:t>
            </a:r>
            <a:r>
              <a:rPr lang="zh-CN" altLang="en-US" sz="4000" dirty="0"/>
              <a:t> </a:t>
            </a:r>
            <a:endParaRPr lang="en-US" altLang="zh-CN" sz="4000" dirty="0"/>
          </a:p>
          <a:p>
            <a:endParaRPr lang="en-US" altLang="zh-CN" sz="4000" dirty="0"/>
          </a:p>
          <a:p>
            <a:r>
              <a:rPr lang="en-US" altLang="zh-CN" sz="2000" dirty="0"/>
              <a:t>Read</a:t>
            </a:r>
            <a:r>
              <a:rPr lang="zh-CN" altLang="en-US" sz="2000" dirty="0"/>
              <a:t> </a:t>
            </a:r>
            <a:r>
              <a:rPr lang="en-US" sz="2000" dirty="0"/>
              <a:t>https://</a:t>
            </a:r>
            <a:r>
              <a:rPr lang="en-US" sz="2000" dirty="0" err="1"/>
              <a:t>platform.openai.com</a:t>
            </a:r>
            <a:r>
              <a:rPr lang="en-US" sz="2000" dirty="0"/>
              <a:t>/docs/guides/latency-optimization</a:t>
            </a:r>
          </a:p>
          <a:p>
            <a:r>
              <a:rPr lang="zh-CN" altLang="en-US" sz="2000" dirty="0"/>
              <a:t> </a:t>
            </a:r>
            <a:r>
              <a:rPr lang="en-US" altLang="zh-CN" sz="2000" dirty="0"/>
              <a:t>for</a:t>
            </a:r>
            <a:r>
              <a:rPr lang="zh-CN" altLang="en-US" sz="2000" dirty="0"/>
              <a:t> </a:t>
            </a:r>
            <a:r>
              <a:rPr lang="en-US" altLang="zh-CN" sz="2000" dirty="0"/>
              <a:t>more</a:t>
            </a:r>
            <a:r>
              <a:rPr lang="zh-CN" altLang="en-US" sz="2000" dirty="0"/>
              <a:t> </a:t>
            </a:r>
            <a:r>
              <a:rPr lang="en-US" altLang="zh-CN" sz="2000" dirty="0"/>
              <a:t>guides</a:t>
            </a:r>
          </a:p>
        </p:txBody>
      </p:sp>
    </p:spTree>
    <p:extLst>
      <p:ext uri="{BB962C8B-B14F-4D97-AF65-F5344CB8AC3E}">
        <p14:creationId xmlns:p14="http://schemas.microsoft.com/office/powerpoint/2010/main" val="1252340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reeform 147"/>
          <p:cNvSpPr/>
          <p:nvPr/>
        </p:nvSpPr>
        <p:spPr>
          <a:xfrm>
            <a:off x="102205" y="167670"/>
            <a:ext cx="292099" cy="633186"/>
          </a:xfrm>
          <a:custGeom>
            <a:avLst/>
            <a:gdLst>
              <a:gd name="connsiteX0" fmla="*/ 6350 w 306704"/>
              <a:gd name="connsiteY0" fmla="*/ 658495 h 664845"/>
              <a:gd name="connsiteX1" fmla="*/ 300354 w 306704"/>
              <a:gd name="connsiteY1" fmla="*/ 658495 h 664845"/>
              <a:gd name="connsiteX2" fmla="*/ 300354 w 306704"/>
              <a:gd name="connsiteY2" fmla="*/ 6350 h 664845"/>
              <a:gd name="connsiteX3" fmla="*/ 6350 w 306704"/>
              <a:gd name="connsiteY3" fmla="*/ 6350 h 664845"/>
              <a:gd name="connsiteX4" fmla="*/ 6350 w 306704"/>
              <a:gd name="connsiteY4" fmla="*/ 658495 h 66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4" h="664845">
                <a:moveTo>
                  <a:pt x="6350" y="658495"/>
                </a:moveTo>
                <a:lnTo>
                  <a:pt x="300354" y="658495"/>
                </a:lnTo>
                <a:lnTo>
                  <a:pt x="300354" y="6350"/>
                </a:lnTo>
                <a:lnTo>
                  <a:pt x="6350" y="6350"/>
                </a:lnTo>
                <a:lnTo>
                  <a:pt x="6350" y="658495"/>
                </a:lnTo>
                <a:close/>
              </a:path>
            </a:pathLst>
          </a:custGeom>
          <a:ln w="20">
            <a:solidFill>
              <a:srgbClr val="00B0F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5"/>
          </a:p>
        </p:txBody>
      </p:sp>
      <p:pic>
        <p:nvPicPr>
          <p:cNvPr id="149" name="Picture 149"/>
          <p:cNvPicPr>
            <a:picLocks noChangeAspect="1"/>
          </p:cNvPicPr>
          <p:nvPr/>
        </p:nvPicPr>
        <p:blipFill>
          <a:blip r:embed="rId2"/>
          <a:stretch>
            <a:fillRect/>
          </a:stretch>
        </p:blipFill>
        <p:spPr>
          <a:xfrm>
            <a:off x="338062" y="378128"/>
            <a:ext cx="172961" cy="492275"/>
          </a:xfrm>
          <a:prstGeom prst="rect">
            <a:avLst/>
          </a:prstGeom>
        </p:spPr>
      </p:pic>
      <p:sp>
        <p:nvSpPr>
          <p:cNvPr id="2" name="Freeform 149"/>
          <p:cNvSpPr/>
          <p:nvPr/>
        </p:nvSpPr>
        <p:spPr>
          <a:xfrm>
            <a:off x="-3515" y="6129413"/>
            <a:ext cx="12183308" cy="12095"/>
          </a:xfrm>
          <a:custGeom>
            <a:avLst/>
            <a:gdLst>
              <a:gd name="connsiteX0" fmla="*/ 6350 w 12792473"/>
              <a:gd name="connsiteY0" fmla="*/ 6350 h 12700"/>
              <a:gd name="connsiteX1" fmla="*/ 12786123 w 12792473"/>
              <a:gd name="connsiteY1" fmla="*/ 6350 h 12700"/>
            </a:gdLst>
            <a:ahLst/>
            <a:cxnLst>
              <a:cxn ang="0">
                <a:pos x="connsiteX0" y="connsiteY0"/>
              </a:cxn>
              <a:cxn ang="0">
                <a:pos x="connsiteX1" y="connsiteY1"/>
              </a:cxn>
            </a:cxnLst>
            <a:rect l="l" t="t" r="r" b="b"/>
            <a:pathLst>
              <a:path w="12792473" h="12700">
                <a:moveTo>
                  <a:pt x="6350" y="6350"/>
                </a:moveTo>
                <a:lnTo>
                  <a:pt x="12786123" y="6350"/>
                </a:lnTo>
              </a:path>
            </a:pathLst>
          </a:custGeom>
          <a:ln w="20">
            <a:solidFill>
              <a:srgbClr val="6C6C6C">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5"/>
          </a:p>
        </p:txBody>
      </p:sp>
      <p:sp>
        <p:nvSpPr>
          <p:cNvPr id="154" name="TextBox 154"/>
          <p:cNvSpPr txBox="1"/>
          <p:nvPr/>
        </p:nvSpPr>
        <p:spPr>
          <a:xfrm>
            <a:off x="11745565" y="6456584"/>
            <a:ext cx="289851" cy="298351"/>
          </a:xfrm>
          <a:prstGeom prst="rect">
            <a:avLst/>
          </a:prstGeom>
          <a:noFill/>
        </p:spPr>
        <p:txBody>
          <a:bodyPr wrap="square" lIns="0" tIns="0" rIns="0" bIns="0" rtlCol="0">
            <a:spAutoFit/>
          </a:bodyPr>
          <a:lstStyle/>
          <a:p>
            <a:pPr>
              <a:lnSpc>
                <a:spcPct val="92000"/>
              </a:lnSpc>
            </a:pPr>
            <a:r>
              <a:rPr lang="zh-CN" altLang="en-US" sz="1050" spc="86" dirty="0">
                <a:solidFill>
                  <a:srgbClr val="FFFFFF"/>
                </a:solidFill>
                <a:latin typeface="宋体"/>
                <a:ea typeface="宋体"/>
              </a:rPr>
              <a:t>25</a:t>
            </a:r>
          </a:p>
          <a:p>
            <a:pPr indent="120650">
              <a:lnSpc>
                <a:spcPct val="93000"/>
              </a:lnSpc>
            </a:pPr>
            <a:r>
              <a:rPr lang="zh-CN" altLang="en-US" sz="1050" spc="86" dirty="0">
                <a:solidFill>
                  <a:srgbClr val="FFFFFF"/>
                </a:solidFill>
                <a:latin typeface="宋体"/>
                <a:ea typeface="宋体"/>
              </a:rPr>
              <a:t>25</a:t>
            </a:r>
          </a:p>
        </p:txBody>
      </p:sp>
      <p:sp>
        <p:nvSpPr>
          <p:cNvPr id="4" name="文本框 3"/>
          <p:cNvSpPr txBox="1"/>
          <p:nvPr/>
        </p:nvSpPr>
        <p:spPr>
          <a:xfrm>
            <a:off x="634016" y="878529"/>
            <a:ext cx="11256474" cy="4832092"/>
          </a:xfrm>
          <a:prstGeom prst="rect">
            <a:avLst/>
          </a:prstGeom>
          <a:noFill/>
        </p:spPr>
        <p:txBody>
          <a:bodyPr wrap="square" rtlCol="0">
            <a:spAutoFit/>
          </a:bodyPr>
          <a:lstStyle/>
          <a:p>
            <a:r>
              <a:rPr lang="en-US" altLang="zh-CN" sz="2800" dirty="0">
                <a:latin typeface="Arial" panose="020B0604020202090204" pitchFamily="34" charset="0"/>
                <a:cs typeface="Arial" panose="020B0604020202090204" pitchFamily="34" charset="0"/>
              </a:rPr>
              <a:t>ChatGPT API key: </a:t>
            </a:r>
            <a:r>
              <a:rPr lang="en-US" altLang="zh-CN" sz="2800" u="sng" dirty="0">
                <a:solidFill>
                  <a:srgbClr val="0070C0"/>
                </a:solidFill>
                <a:latin typeface="Arial" panose="020B0604020202090204" pitchFamily="34" charset="0"/>
                <a:cs typeface="Arial" panose="020B0604020202090204" pitchFamily="34" charset="0"/>
              </a:rPr>
              <a:t>https://</a:t>
            </a:r>
            <a:r>
              <a:rPr lang="en-US" altLang="zh-CN" sz="2800" u="sng" dirty="0" err="1">
                <a:solidFill>
                  <a:srgbClr val="0070C0"/>
                </a:solidFill>
                <a:latin typeface="Arial" panose="020B0604020202090204" pitchFamily="34" charset="0"/>
                <a:cs typeface="Arial" panose="020B0604020202090204" pitchFamily="34" charset="0"/>
              </a:rPr>
              <a:t>platform.openai.com</a:t>
            </a:r>
            <a:r>
              <a:rPr lang="en-US" altLang="zh-CN" sz="2800" u="sng" dirty="0">
                <a:solidFill>
                  <a:srgbClr val="0070C0"/>
                </a:solidFill>
                <a:latin typeface="Arial" panose="020B0604020202090204" pitchFamily="34" charset="0"/>
                <a:cs typeface="Arial" panose="020B0604020202090204" pitchFamily="34" charset="0"/>
              </a:rPr>
              <a:t>/account/</a:t>
            </a:r>
            <a:r>
              <a:rPr lang="en-US" altLang="zh-CN" sz="2800" u="sng" dirty="0" err="1">
                <a:solidFill>
                  <a:srgbClr val="0070C0"/>
                </a:solidFill>
                <a:latin typeface="Arial" panose="020B0604020202090204" pitchFamily="34" charset="0"/>
                <a:cs typeface="Arial" panose="020B0604020202090204" pitchFamily="34" charset="0"/>
              </a:rPr>
              <a:t>api</a:t>
            </a:r>
            <a:r>
              <a:rPr lang="en-US" altLang="zh-CN" sz="2800" u="sng" dirty="0">
                <a:solidFill>
                  <a:srgbClr val="0070C0"/>
                </a:solidFill>
                <a:latin typeface="Arial" panose="020B0604020202090204" pitchFamily="34" charset="0"/>
                <a:cs typeface="Arial" panose="020B0604020202090204" pitchFamily="34" charset="0"/>
              </a:rPr>
              <a:t>-keys</a:t>
            </a:r>
            <a:r>
              <a:rPr lang="en-US" altLang="zh-CN" sz="2800" dirty="0">
                <a:latin typeface="Arial" panose="020B0604020202090204" pitchFamily="34" charset="0"/>
                <a:cs typeface="Arial" panose="020B0604020202090204" pitchFamily="34" charset="0"/>
              </a:rPr>
              <a:t> </a:t>
            </a:r>
          </a:p>
          <a:p>
            <a:endParaRPr lang="en-US" altLang="zh-CN" sz="2800" dirty="0">
              <a:latin typeface="Arial" panose="020B0604020202090204" pitchFamily="34" charset="0"/>
              <a:cs typeface="Arial" panose="020B0604020202090204" pitchFamily="34" charset="0"/>
            </a:endParaRPr>
          </a:p>
          <a:p>
            <a:r>
              <a:rPr lang="en-US" altLang="zh-CN" sz="2800" b="1" dirty="0">
                <a:solidFill>
                  <a:srgbClr val="0070C0"/>
                </a:solidFill>
                <a:latin typeface="Arial" panose="020B0604020202090204" pitchFamily="34" charset="0"/>
                <a:cs typeface="Arial" panose="020B0604020202090204" pitchFamily="34" charset="0"/>
              </a:rPr>
              <a:t>Advantages</a:t>
            </a:r>
          </a:p>
          <a:p>
            <a:endParaRPr lang="en-US" altLang="zh-CN" sz="2800" b="1" dirty="0">
              <a:solidFill>
                <a:srgbClr val="0070C0"/>
              </a:solidFill>
              <a:latin typeface="Arial" panose="020B0604020202090204" pitchFamily="34" charset="0"/>
              <a:cs typeface="Arial" panose="020B0604020202090204" pitchFamily="34" charset="0"/>
            </a:endParaRPr>
          </a:p>
          <a:p>
            <a:pPr marL="326390" indent="-326390">
              <a:buFont typeface="Arial" panose="020B0604020202090204" pitchFamily="34" charset="0"/>
              <a:buChar char="•"/>
            </a:pPr>
            <a:r>
              <a:rPr lang="en-US" altLang="zh-CN" sz="2800" dirty="0">
                <a:latin typeface="Arial" panose="020B0604020202090204" pitchFamily="34" charset="0"/>
                <a:cs typeface="Arial" panose="020B0604020202090204" pitchFamily="34" charset="0"/>
              </a:rPr>
              <a:t>Batch processing</a:t>
            </a:r>
          </a:p>
          <a:p>
            <a:endParaRPr lang="en-US" altLang="zh-CN" sz="2800" dirty="0">
              <a:latin typeface="Arial" panose="020B0604020202090204" pitchFamily="34" charset="0"/>
              <a:cs typeface="Arial" panose="020B0604020202090204" pitchFamily="34" charset="0"/>
            </a:endParaRPr>
          </a:p>
          <a:p>
            <a:r>
              <a:rPr lang="en-US" altLang="zh-CN" sz="2800" b="1" dirty="0">
                <a:solidFill>
                  <a:srgbClr val="0070C0"/>
                </a:solidFill>
                <a:latin typeface="Arial" panose="020B0604020202090204" pitchFamily="34" charset="0"/>
                <a:cs typeface="Arial" panose="020B0604020202090204" pitchFamily="34" charset="0"/>
              </a:rPr>
              <a:t>Disadvantages</a:t>
            </a:r>
          </a:p>
          <a:p>
            <a:endParaRPr lang="en-US" altLang="zh-CN" sz="2800" b="1" dirty="0">
              <a:solidFill>
                <a:srgbClr val="0070C0"/>
              </a:solidFill>
              <a:latin typeface="Arial" panose="020B0604020202090204" pitchFamily="34" charset="0"/>
              <a:cs typeface="Arial" panose="020B0604020202090204" pitchFamily="34" charset="0"/>
            </a:endParaRPr>
          </a:p>
          <a:p>
            <a:pPr marL="326390" indent="-326390">
              <a:buFont typeface="Arial" panose="020B0604020202090204" pitchFamily="34" charset="0"/>
              <a:buChar char="•"/>
            </a:pPr>
            <a:r>
              <a:rPr lang="en-US" altLang="zh-CN" sz="2800" dirty="0">
                <a:latin typeface="Arial" panose="020B0604020202090204" pitchFamily="34" charset="0"/>
                <a:cs typeface="Arial" panose="020B0604020202090204" pitchFamily="34" charset="0"/>
              </a:rPr>
              <a:t>Foreign credit card for payment</a:t>
            </a:r>
          </a:p>
          <a:p>
            <a:pPr marL="326390" indent="-326390">
              <a:buFont typeface="Arial" panose="020B0604020202090204" pitchFamily="34" charset="0"/>
              <a:buChar char="•"/>
            </a:pPr>
            <a:endParaRPr lang="en-US" altLang="zh-CN" sz="2800" dirty="0">
              <a:latin typeface="Arial" panose="020B0604020202090204" pitchFamily="34" charset="0"/>
              <a:cs typeface="Arial" panose="020B0604020202090204" pitchFamily="34" charset="0"/>
            </a:endParaRPr>
          </a:p>
          <a:p>
            <a:pPr marL="326390" indent="-326390">
              <a:buFont typeface="Arial" panose="020B0604020202090204" pitchFamily="34" charset="0"/>
              <a:buChar char="•"/>
            </a:pPr>
            <a:r>
              <a:rPr lang="en-US" altLang="zh-CN" sz="2800" dirty="0">
                <a:latin typeface="Arial" panose="020B0604020202090204" pitchFamily="34" charset="0"/>
                <a:cs typeface="Arial" panose="020B0604020202090204" pitchFamily="34" charset="0"/>
              </a:rPr>
              <a:t>Direct access is unavailable in China</a:t>
            </a:r>
          </a:p>
        </p:txBody>
      </p:sp>
      <p:sp>
        <p:nvSpPr>
          <p:cNvPr id="3" name="TextBox 138"/>
          <p:cNvSpPr txBox="1"/>
          <p:nvPr/>
        </p:nvSpPr>
        <p:spPr>
          <a:xfrm>
            <a:off x="746880" y="161756"/>
            <a:ext cx="9743923" cy="1109471"/>
          </a:xfrm>
          <a:prstGeom prst="rect">
            <a:avLst/>
          </a:prstGeom>
          <a:noFill/>
        </p:spPr>
        <p:txBody>
          <a:bodyPr wrap="square" lIns="0" tIns="0" rIns="0" bIns="0" rtlCol="0">
            <a:spAutoFit/>
          </a:bodyPr>
          <a:lstStyle/>
          <a:p>
            <a:pPr>
              <a:lnSpc>
                <a:spcPct val="115000"/>
              </a:lnSpc>
            </a:pPr>
            <a:r>
              <a:rPr lang="en-US" altLang="zh-CN" sz="4000" b="1" spc="281" dirty="0">
                <a:solidFill>
                  <a:srgbClr val="323232"/>
                </a:solidFill>
                <a:latin typeface="Arial" panose="020B0604020202090204" pitchFamily="34" charset="0"/>
                <a:ea typeface="Arial" panose="020B0604020202090204"/>
                <a:cs typeface="Arial" panose="020B0604020202090204" pitchFamily="34" charset="0"/>
              </a:rPr>
              <a:t>Accessing GPT</a:t>
            </a:r>
            <a:r>
              <a:rPr lang="zh-CN" altLang="en-US" sz="4000" b="1" spc="281" dirty="0">
                <a:solidFill>
                  <a:srgbClr val="323232"/>
                </a:solidFill>
                <a:latin typeface="Arial" panose="020B0604020202090204" pitchFamily="34" charset="0"/>
                <a:ea typeface="Arial" panose="020B0604020202090204"/>
                <a:cs typeface="Arial" panose="020B0604020202090204" pitchFamily="34" charset="0"/>
              </a:rPr>
              <a:t> </a:t>
            </a:r>
            <a:r>
              <a:rPr lang="en-US" altLang="zh-CN" sz="4000" b="1" spc="281" dirty="0">
                <a:solidFill>
                  <a:srgbClr val="323232"/>
                </a:solidFill>
                <a:latin typeface="Arial" panose="020B0604020202090204" pitchFamily="34" charset="0"/>
                <a:ea typeface="Arial" panose="020B0604020202090204"/>
                <a:cs typeface="Arial" panose="020B0604020202090204" pitchFamily="34" charset="0"/>
              </a:rPr>
              <a:t>API</a:t>
            </a:r>
            <a:endParaRPr lang="en-US" sz="4000" dirty="0">
              <a:latin typeface="Arial" panose="020B0604020202090204" pitchFamily="34" charset="0"/>
              <a:cs typeface="Arial" panose="020B0604020202090204" pitchFamily="34" charset="0"/>
            </a:endParaRPr>
          </a:p>
          <a:p>
            <a:pPr>
              <a:lnSpc>
                <a:spcPts val="1875"/>
              </a:lnSpc>
            </a:pPr>
            <a:endParaRPr lang="en-US" sz="1715" dirty="0"/>
          </a:p>
          <a:p>
            <a:pPr>
              <a:lnSpc>
                <a:spcPct val="101000"/>
              </a:lnSpc>
            </a:pPr>
            <a:endParaRPr lang="zh-CN" altLang="en-US" sz="1145" spc="-5" dirty="0">
              <a:solidFill>
                <a:srgbClr val="6C6C6C"/>
              </a:solidFill>
              <a:latin typeface="宋体"/>
              <a:ea typeface="宋体"/>
            </a:endParaRPr>
          </a:p>
        </p:txBody>
      </p:sp>
    </p:spTree>
  </p:cSld>
  <p:clrMapOvr>
    <a:masterClrMapping/>
  </p:clrMapOvr>
  <mc:AlternateContent xmlns:mc="http://schemas.openxmlformats.org/markup-compatibility/2006" xmlns:p14="http://schemas.microsoft.com/office/powerpoint/2010/main">
    <mc:Choice Requires="p14">
      <p:transition spd="slow" p14:dur="2000" advTm="2417"/>
    </mc:Choice>
    <mc:Fallback xmlns="">
      <p:transition spd="slow" advTm="241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Freeform 168"/>
          <p:cNvSpPr/>
          <p:nvPr/>
        </p:nvSpPr>
        <p:spPr>
          <a:xfrm>
            <a:off x="102205" y="167670"/>
            <a:ext cx="292099" cy="633186"/>
          </a:xfrm>
          <a:custGeom>
            <a:avLst/>
            <a:gdLst>
              <a:gd name="connsiteX0" fmla="*/ 6350 w 306704"/>
              <a:gd name="connsiteY0" fmla="*/ 658495 h 664845"/>
              <a:gd name="connsiteX1" fmla="*/ 300354 w 306704"/>
              <a:gd name="connsiteY1" fmla="*/ 658495 h 664845"/>
              <a:gd name="connsiteX2" fmla="*/ 300354 w 306704"/>
              <a:gd name="connsiteY2" fmla="*/ 6350 h 664845"/>
              <a:gd name="connsiteX3" fmla="*/ 6350 w 306704"/>
              <a:gd name="connsiteY3" fmla="*/ 6350 h 664845"/>
              <a:gd name="connsiteX4" fmla="*/ 6350 w 306704"/>
              <a:gd name="connsiteY4" fmla="*/ 658495 h 66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4" h="664845">
                <a:moveTo>
                  <a:pt x="6350" y="658495"/>
                </a:moveTo>
                <a:lnTo>
                  <a:pt x="300354" y="658495"/>
                </a:lnTo>
                <a:lnTo>
                  <a:pt x="300354" y="6350"/>
                </a:lnTo>
                <a:lnTo>
                  <a:pt x="6350" y="6350"/>
                </a:lnTo>
                <a:lnTo>
                  <a:pt x="6350" y="658495"/>
                </a:lnTo>
                <a:close/>
              </a:path>
            </a:pathLst>
          </a:custGeom>
          <a:ln w="20">
            <a:solidFill>
              <a:srgbClr val="00B0F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5"/>
          </a:p>
        </p:txBody>
      </p:sp>
      <p:pic>
        <p:nvPicPr>
          <p:cNvPr id="170" name="Picture 170"/>
          <p:cNvPicPr>
            <a:picLocks noChangeAspect="1"/>
          </p:cNvPicPr>
          <p:nvPr/>
        </p:nvPicPr>
        <p:blipFill>
          <a:blip r:embed="rId2"/>
          <a:stretch>
            <a:fillRect/>
          </a:stretch>
        </p:blipFill>
        <p:spPr>
          <a:xfrm>
            <a:off x="338062" y="378128"/>
            <a:ext cx="172961" cy="492275"/>
          </a:xfrm>
          <a:prstGeom prst="rect">
            <a:avLst/>
          </a:prstGeom>
        </p:spPr>
      </p:pic>
      <p:sp>
        <p:nvSpPr>
          <p:cNvPr id="2" name="Freeform 170"/>
          <p:cNvSpPr/>
          <p:nvPr/>
        </p:nvSpPr>
        <p:spPr>
          <a:xfrm>
            <a:off x="-3515" y="6129413"/>
            <a:ext cx="12183308" cy="12095"/>
          </a:xfrm>
          <a:custGeom>
            <a:avLst/>
            <a:gdLst>
              <a:gd name="connsiteX0" fmla="*/ 6350 w 12792473"/>
              <a:gd name="connsiteY0" fmla="*/ 6350 h 12700"/>
              <a:gd name="connsiteX1" fmla="*/ 12786123 w 12792473"/>
              <a:gd name="connsiteY1" fmla="*/ 6350 h 12700"/>
            </a:gdLst>
            <a:ahLst/>
            <a:cxnLst>
              <a:cxn ang="0">
                <a:pos x="connsiteX0" y="connsiteY0"/>
              </a:cxn>
              <a:cxn ang="0">
                <a:pos x="connsiteX1" y="connsiteY1"/>
              </a:cxn>
            </a:cxnLst>
            <a:rect l="l" t="t" r="r" b="b"/>
            <a:pathLst>
              <a:path w="12792473" h="12700">
                <a:moveTo>
                  <a:pt x="6350" y="6350"/>
                </a:moveTo>
                <a:lnTo>
                  <a:pt x="12786123" y="6350"/>
                </a:lnTo>
              </a:path>
            </a:pathLst>
          </a:custGeom>
          <a:ln w="20">
            <a:solidFill>
              <a:srgbClr val="6C6C6C">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15"/>
          </a:p>
        </p:txBody>
      </p:sp>
      <p:pic>
        <p:nvPicPr>
          <p:cNvPr id="173" name="Picture 173"/>
          <p:cNvPicPr>
            <a:picLocks noChangeAspect="1"/>
          </p:cNvPicPr>
          <p:nvPr/>
        </p:nvPicPr>
        <p:blipFill>
          <a:blip r:embed="rId3"/>
          <a:stretch>
            <a:fillRect/>
          </a:stretch>
        </p:blipFill>
        <p:spPr>
          <a:xfrm>
            <a:off x="914544" y="1859548"/>
            <a:ext cx="9863667" cy="3628571"/>
          </a:xfrm>
          <a:prstGeom prst="rect">
            <a:avLst/>
          </a:prstGeom>
        </p:spPr>
      </p:pic>
      <p:sp>
        <p:nvSpPr>
          <p:cNvPr id="3" name="TextBox 173"/>
          <p:cNvSpPr txBox="1"/>
          <p:nvPr/>
        </p:nvSpPr>
        <p:spPr>
          <a:xfrm>
            <a:off x="423938" y="343656"/>
            <a:ext cx="11610824" cy="874598"/>
          </a:xfrm>
          <a:prstGeom prst="rect">
            <a:avLst/>
          </a:prstGeom>
          <a:noFill/>
        </p:spPr>
        <p:txBody>
          <a:bodyPr wrap="square" lIns="0" tIns="0" rIns="0" bIns="0" rtlCol="0">
            <a:spAutoFit/>
          </a:bodyPr>
          <a:lstStyle/>
          <a:p>
            <a:pPr indent="362585">
              <a:lnSpc>
                <a:spcPct val="115000"/>
              </a:lnSpc>
            </a:pPr>
            <a:r>
              <a:rPr lang="en-US" altLang="zh-CN" sz="4000" b="1" spc="281" dirty="0">
                <a:solidFill>
                  <a:srgbClr val="323232"/>
                </a:solidFill>
                <a:latin typeface="Arial" panose="020B0604020202090204" pitchFamily="34" charset="0"/>
                <a:ea typeface="Arial" panose="020B0604020202090204"/>
                <a:cs typeface="Arial" panose="020B0604020202090204" pitchFamily="34" charset="0"/>
              </a:rPr>
              <a:t>Accessing GPT</a:t>
            </a:r>
            <a:r>
              <a:rPr lang="zh-CN" altLang="en-US" sz="4000" b="1" spc="281" dirty="0">
                <a:solidFill>
                  <a:srgbClr val="323232"/>
                </a:solidFill>
                <a:latin typeface="Arial" panose="020B0604020202090204" pitchFamily="34" charset="0"/>
                <a:ea typeface="Arial" panose="020B0604020202090204"/>
                <a:cs typeface="Arial" panose="020B0604020202090204" pitchFamily="34" charset="0"/>
              </a:rPr>
              <a:t> </a:t>
            </a:r>
            <a:r>
              <a:rPr lang="en-US" altLang="zh-CN" sz="4000" b="1" spc="281" dirty="0">
                <a:solidFill>
                  <a:srgbClr val="323232"/>
                </a:solidFill>
                <a:latin typeface="Arial" panose="020B0604020202090204" pitchFamily="34" charset="0"/>
                <a:ea typeface="Arial" panose="020B0604020202090204"/>
                <a:cs typeface="Arial" panose="020B0604020202090204" pitchFamily="34" charset="0"/>
              </a:rPr>
              <a:t>API</a:t>
            </a:r>
            <a:r>
              <a:rPr lang="zh-CN" altLang="en-US" sz="4000" dirty="0">
                <a:latin typeface="Arial" panose="020B0604020202090204" pitchFamily="34" charset="0"/>
                <a:cs typeface="Arial" panose="020B0604020202090204" pitchFamily="34" charset="0"/>
              </a:rPr>
              <a:t> </a:t>
            </a:r>
            <a:r>
              <a:rPr lang="en-US" altLang="zh-CN" sz="4000" b="1" spc="281" dirty="0">
                <a:solidFill>
                  <a:srgbClr val="323232"/>
                </a:solidFill>
                <a:latin typeface="Arial" panose="020B0604020202090204" pitchFamily="34" charset="0"/>
                <a:cs typeface="Arial" panose="020B0604020202090204" pitchFamily="34" charset="0"/>
              </a:rPr>
              <a:t>in</a:t>
            </a:r>
            <a:r>
              <a:rPr lang="zh-CN" altLang="en-US" sz="4000" b="1" spc="281" dirty="0">
                <a:solidFill>
                  <a:srgbClr val="323232"/>
                </a:solidFill>
                <a:latin typeface="Arial" panose="020B0604020202090204" pitchFamily="34" charset="0"/>
                <a:cs typeface="Arial" panose="020B0604020202090204" pitchFamily="34" charset="0"/>
              </a:rPr>
              <a:t> </a:t>
            </a:r>
            <a:r>
              <a:rPr lang="en-US" altLang="zh-CN" sz="4000" b="1" spc="281" dirty="0">
                <a:solidFill>
                  <a:srgbClr val="323232"/>
                </a:solidFill>
                <a:latin typeface="Arial" panose="020B0604020202090204" pitchFamily="34" charset="0"/>
                <a:cs typeface="Arial" panose="020B0604020202090204" pitchFamily="34" charset="0"/>
              </a:rPr>
              <a:t>China</a:t>
            </a:r>
            <a:r>
              <a:rPr lang="zh-CN" altLang="en-US" sz="4000" b="1" spc="281" dirty="0">
                <a:solidFill>
                  <a:srgbClr val="323232"/>
                </a:solidFill>
                <a:latin typeface="Arial" panose="020B0604020202090204" pitchFamily="34" charset="0"/>
                <a:cs typeface="Arial" panose="020B0604020202090204" pitchFamily="34" charset="0"/>
              </a:rPr>
              <a:t> </a:t>
            </a:r>
            <a:r>
              <a:rPr lang="en-US" altLang="zh-CN" sz="4000" b="1" spc="281" dirty="0">
                <a:solidFill>
                  <a:srgbClr val="323232"/>
                </a:solidFill>
                <a:latin typeface="Arial" panose="020B0604020202090204" pitchFamily="34" charset="0"/>
                <a:cs typeface="Arial" panose="020B0604020202090204" pitchFamily="34" charset="0"/>
              </a:rPr>
              <a:t>-</a:t>
            </a:r>
            <a:r>
              <a:rPr lang="zh-CN" altLang="en-US" sz="4000" b="1" spc="281" dirty="0">
                <a:solidFill>
                  <a:srgbClr val="323232"/>
                </a:solidFill>
                <a:latin typeface="Arial" panose="020B0604020202090204" pitchFamily="34" charset="0"/>
                <a:cs typeface="Arial" panose="020B0604020202090204" pitchFamily="34" charset="0"/>
              </a:rPr>
              <a:t> </a:t>
            </a:r>
            <a:r>
              <a:rPr lang="en-US" altLang="zh-CN" sz="4000" b="1" spc="519" dirty="0">
                <a:solidFill>
                  <a:srgbClr val="323232"/>
                </a:solidFill>
                <a:latin typeface="Arial" panose="020B0604020202090204" pitchFamily="34" charset="0"/>
                <a:ea typeface="Arial" panose="020B0604020202090204"/>
                <a:cs typeface="Arial" panose="020B0604020202090204" pitchFamily="34" charset="0"/>
              </a:rPr>
              <a:t>API2D</a:t>
            </a:r>
            <a:endParaRPr lang="en-US" sz="4000" dirty="0">
              <a:latin typeface="Arial" panose="020B0604020202090204" pitchFamily="34" charset="0"/>
              <a:cs typeface="Arial" panose="020B0604020202090204" pitchFamily="34" charset="0"/>
            </a:endParaRPr>
          </a:p>
          <a:p>
            <a:pPr>
              <a:lnSpc>
                <a:spcPts val="1255"/>
              </a:lnSpc>
            </a:pPr>
            <a:endParaRPr lang="zh-CN" altLang="en-US" sz="1145" spc="-5" dirty="0">
              <a:solidFill>
                <a:srgbClr val="6C6C6C"/>
              </a:solidFill>
              <a:latin typeface="宋体"/>
              <a:ea typeface="宋体"/>
            </a:endParaRPr>
          </a:p>
        </p:txBody>
      </p:sp>
      <p:sp>
        <p:nvSpPr>
          <p:cNvPr id="174" name="TextBox 174"/>
          <p:cNvSpPr txBox="1"/>
          <p:nvPr/>
        </p:nvSpPr>
        <p:spPr>
          <a:xfrm>
            <a:off x="11745565" y="6456584"/>
            <a:ext cx="289851" cy="298351"/>
          </a:xfrm>
          <a:prstGeom prst="rect">
            <a:avLst/>
          </a:prstGeom>
          <a:noFill/>
        </p:spPr>
        <p:txBody>
          <a:bodyPr wrap="square" lIns="0" tIns="0" rIns="0" bIns="0" rtlCol="0">
            <a:spAutoFit/>
          </a:bodyPr>
          <a:lstStyle/>
          <a:p>
            <a:pPr>
              <a:lnSpc>
                <a:spcPct val="92000"/>
              </a:lnSpc>
            </a:pPr>
            <a:r>
              <a:rPr lang="zh-CN" altLang="en-US" sz="1050" spc="86" dirty="0">
                <a:solidFill>
                  <a:srgbClr val="FFFFFF"/>
                </a:solidFill>
                <a:latin typeface="宋体"/>
                <a:ea typeface="宋体"/>
              </a:rPr>
              <a:t>29</a:t>
            </a:r>
          </a:p>
          <a:p>
            <a:pPr indent="120650">
              <a:lnSpc>
                <a:spcPct val="93000"/>
              </a:lnSpc>
            </a:pPr>
            <a:r>
              <a:rPr lang="zh-CN" altLang="en-US" sz="1050" spc="86" dirty="0">
                <a:solidFill>
                  <a:srgbClr val="FFFFFF"/>
                </a:solidFill>
                <a:latin typeface="宋体"/>
                <a:ea typeface="宋体"/>
              </a:rPr>
              <a:t>29</a:t>
            </a:r>
          </a:p>
        </p:txBody>
      </p:sp>
      <p:sp>
        <p:nvSpPr>
          <p:cNvPr id="4" name="文本框 3"/>
          <p:cNvSpPr txBox="1"/>
          <p:nvPr/>
        </p:nvSpPr>
        <p:spPr>
          <a:xfrm>
            <a:off x="914544" y="1279632"/>
            <a:ext cx="8859157" cy="444096"/>
          </a:xfrm>
          <a:prstGeom prst="rect">
            <a:avLst/>
          </a:prstGeom>
          <a:noFill/>
        </p:spPr>
        <p:txBody>
          <a:bodyPr wrap="square" rtlCol="0">
            <a:spAutoFit/>
          </a:bodyPr>
          <a:lstStyle/>
          <a:p>
            <a:r>
              <a:rPr lang="en-US" altLang="zh-CN" sz="2285" dirty="0">
                <a:latin typeface="Times New Roman Regular" panose="02020503050405090304" charset="0"/>
                <a:cs typeface="Times New Roman Regular" panose="02020503050405090304" charset="0"/>
              </a:rPr>
              <a:t>Domestic API: </a:t>
            </a:r>
            <a:r>
              <a:rPr lang="en-US" altLang="zh-CN" sz="2285" u="sng" dirty="0">
                <a:solidFill>
                  <a:srgbClr val="0070C0"/>
                </a:solidFill>
                <a:latin typeface="Times New Roman Regular" panose="02020503050405090304" charset="0"/>
                <a:cs typeface="Times New Roman Regular" panose="02020503050405090304" charset="0"/>
              </a:rPr>
              <a:t>https://api2d.com/</a:t>
            </a:r>
          </a:p>
        </p:txBody>
      </p:sp>
    </p:spTree>
  </p:cSld>
  <p:clrMapOvr>
    <a:masterClrMapping/>
  </p:clrMapOvr>
  <mc:AlternateContent xmlns:mc="http://schemas.openxmlformats.org/markup-compatibility/2006" xmlns:p14="http://schemas.microsoft.com/office/powerpoint/2010/main">
    <mc:Choice Requires="p14">
      <p:transition spd="slow" p14:dur="2000" advTm="57082"/>
    </mc:Choice>
    <mc:Fallback xmlns="">
      <p:transition spd="slow" advTm="5708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64A070-1619-D6C2-7621-B1E061C74713}"/>
              </a:ext>
            </a:extLst>
          </p:cNvPr>
          <p:cNvSpPr txBox="1"/>
          <p:nvPr/>
        </p:nvSpPr>
        <p:spPr>
          <a:xfrm>
            <a:off x="114299" y="0"/>
            <a:ext cx="12458701" cy="6740307"/>
          </a:xfrm>
          <a:prstGeom prst="rect">
            <a:avLst/>
          </a:prstGeom>
          <a:noFill/>
        </p:spPr>
        <p:txBody>
          <a:bodyPr wrap="square">
            <a:spAutoFit/>
          </a:bodyPr>
          <a:lstStyle/>
          <a:p>
            <a:r>
              <a:rPr lang="en-US" sz="4000" dirty="0"/>
              <a:t>What is JSON?</a:t>
            </a:r>
          </a:p>
          <a:p>
            <a:pPr>
              <a:buFont typeface="Arial" panose="020B0604020202020204" pitchFamily="34" charset="0"/>
              <a:buChar char="•"/>
            </a:pPr>
            <a:r>
              <a:rPr lang="en-US" sz="2800" b="1" dirty="0"/>
              <a:t> Definition</a:t>
            </a:r>
            <a:r>
              <a:rPr lang="en-US" sz="2800" dirty="0"/>
              <a:t>: </a:t>
            </a:r>
            <a:r>
              <a:rPr lang="en-US" sz="2800" b="1" dirty="0"/>
              <a:t>JSON (JavaScript Object Notation)</a:t>
            </a:r>
            <a:r>
              <a:rPr lang="en-US" sz="2800" dirty="0"/>
              <a:t> is a lightweight, text-based format used for storing and exchanging data.</a:t>
            </a:r>
          </a:p>
          <a:p>
            <a:pPr>
              <a:buFont typeface="Arial" panose="020B0604020202020204" pitchFamily="34" charset="0"/>
              <a:buChar char="•"/>
            </a:pPr>
            <a:endParaRPr lang="en-US" sz="2800" dirty="0"/>
          </a:p>
          <a:p>
            <a:pPr>
              <a:buFont typeface="Arial" panose="020B0604020202020204" pitchFamily="34" charset="0"/>
              <a:buChar char="•"/>
            </a:pPr>
            <a:r>
              <a:rPr lang="en-US" sz="2800" b="1" dirty="0"/>
              <a:t> Key Features</a:t>
            </a:r>
            <a:r>
              <a:rPr lang="en-US" sz="2800" dirty="0"/>
              <a:t>:</a:t>
            </a:r>
          </a:p>
          <a:p>
            <a:pPr marL="742950" lvl="1" indent="-285750">
              <a:buFont typeface="Arial" panose="020B0604020202020204" pitchFamily="34" charset="0"/>
              <a:buChar char="•"/>
            </a:pPr>
            <a:r>
              <a:rPr lang="en-US" sz="2800" b="1" dirty="0"/>
              <a:t>Human-readable</a:t>
            </a:r>
            <a:r>
              <a:rPr lang="en-US" sz="2800" dirty="0"/>
              <a:t>: Easy to read and write by humans.</a:t>
            </a:r>
          </a:p>
          <a:p>
            <a:pPr marL="742950" lvl="1" indent="-285750">
              <a:buFont typeface="Arial" panose="020B0604020202020204" pitchFamily="34" charset="0"/>
              <a:buChar char="•"/>
            </a:pPr>
            <a:r>
              <a:rPr lang="en-US" sz="2800" b="1" dirty="0"/>
              <a:t>Language-independent</a:t>
            </a:r>
            <a:r>
              <a:rPr lang="en-US" sz="2800" dirty="0"/>
              <a:t>: Can be used with most programming languages (e.g., JavaScript, Python, Java).</a:t>
            </a:r>
          </a:p>
          <a:p>
            <a:pPr marL="742950" lvl="1" indent="-285750">
              <a:buFont typeface="Arial" panose="020B0604020202020204" pitchFamily="34" charset="0"/>
              <a:buChar char="•"/>
            </a:pPr>
            <a:r>
              <a:rPr lang="en-US" sz="2800" b="1" dirty="0"/>
              <a:t>Hierarchical structure</a:t>
            </a:r>
            <a:r>
              <a:rPr lang="en-US" sz="2800" dirty="0"/>
              <a:t>: Supports nested objects and arrays to represent complex data.</a:t>
            </a:r>
          </a:p>
          <a:p>
            <a:pPr marL="742950" lvl="1" indent="-285750">
              <a:buFont typeface="Arial" panose="020B0604020202020204" pitchFamily="34" charset="0"/>
              <a:buChar char="•"/>
            </a:pPr>
            <a:endParaRPr lang="en-US" sz="2800" dirty="0"/>
          </a:p>
          <a:p>
            <a:pPr>
              <a:buFont typeface="Arial" panose="020B0604020202020204" pitchFamily="34" charset="0"/>
              <a:buChar char="•"/>
            </a:pPr>
            <a:r>
              <a:rPr lang="en-US" sz="2800" b="1" dirty="0"/>
              <a:t>Common Use Cases</a:t>
            </a:r>
            <a:r>
              <a:rPr lang="en-US" sz="2800" dirty="0"/>
              <a:t>:</a:t>
            </a:r>
          </a:p>
          <a:p>
            <a:pPr marL="742950" lvl="1" indent="-285750">
              <a:buFont typeface="Arial" panose="020B0604020202020204" pitchFamily="34" charset="0"/>
              <a:buChar char="•"/>
            </a:pPr>
            <a:r>
              <a:rPr lang="en-US" sz="2800" dirty="0"/>
              <a:t>Data exchange between servers and web applications.</a:t>
            </a:r>
          </a:p>
          <a:p>
            <a:pPr marL="742950" lvl="1" indent="-285750">
              <a:buFont typeface="Arial" panose="020B0604020202020204" pitchFamily="34" charset="0"/>
              <a:buChar char="•"/>
            </a:pPr>
            <a:r>
              <a:rPr lang="en-US" sz="2800" dirty="0"/>
              <a:t>Configuration files for applications.</a:t>
            </a:r>
          </a:p>
          <a:p>
            <a:pPr marL="742950" lvl="1" indent="-285750">
              <a:buFont typeface="Arial" panose="020B0604020202020204" pitchFamily="34" charset="0"/>
              <a:buChar char="•"/>
            </a:pPr>
            <a:r>
              <a:rPr lang="en-US" sz="2800" dirty="0"/>
              <a:t>Storing structured data in NoSQL databases.</a:t>
            </a:r>
          </a:p>
        </p:txBody>
      </p:sp>
    </p:spTree>
    <p:extLst>
      <p:ext uri="{BB962C8B-B14F-4D97-AF65-F5344CB8AC3E}">
        <p14:creationId xmlns:p14="http://schemas.microsoft.com/office/powerpoint/2010/main" val="309466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14AE9-EBA0-7714-7705-282C6E23E5C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F88856-136A-61D0-ED8A-1EDBFBBFD0BD}"/>
              </a:ext>
            </a:extLst>
          </p:cNvPr>
          <p:cNvSpPr txBox="1"/>
          <p:nvPr/>
        </p:nvSpPr>
        <p:spPr>
          <a:xfrm>
            <a:off x="114299" y="0"/>
            <a:ext cx="12458701" cy="1138773"/>
          </a:xfrm>
          <a:prstGeom prst="rect">
            <a:avLst/>
          </a:prstGeom>
          <a:noFill/>
        </p:spPr>
        <p:txBody>
          <a:bodyPr wrap="square">
            <a:spAutoFit/>
          </a:bodyPr>
          <a:lstStyle/>
          <a:p>
            <a:r>
              <a:rPr lang="en-US" sz="4000" dirty="0"/>
              <a:t>JSON Structure: Key/value pairs enclosed in {} </a:t>
            </a:r>
          </a:p>
          <a:p>
            <a:r>
              <a:rPr lang="en-US" sz="2800" b="1" dirty="0"/>
              <a:t> </a:t>
            </a:r>
            <a:endParaRPr lang="en-US" sz="2800" dirty="0"/>
          </a:p>
        </p:txBody>
      </p:sp>
      <p:pic>
        <p:nvPicPr>
          <p:cNvPr id="4" name="Picture 3" descr="A computer screen shot of a code&#10;&#10;AI-generated content may be incorrect.">
            <a:extLst>
              <a:ext uri="{FF2B5EF4-FFF2-40B4-BE49-F238E27FC236}">
                <a16:creationId xmlns:a16="http://schemas.microsoft.com/office/drawing/2014/main" id="{03FC76E4-4231-D92A-76E5-882BC4849B74}"/>
              </a:ext>
            </a:extLst>
          </p:cNvPr>
          <p:cNvPicPr>
            <a:picLocks noChangeAspect="1"/>
          </p:cNvPicPr>
          <p:nvPr/>
        </p:nvPicPr>
        <p:blipFill>
          <a:blip r:embed="rId2"/>
          <a:stretch>
            <a:fillRect/>
          </a:stretch>
        </p:blipFill>
        <p:spPr>
          <a:xfrm>
            <a:off x="284079" y="736600"/>
            <a:ext cx="5054600" cy="2692400"/>
          </a:xfrm>
          <a:prstGeom prst="rect">
            <a:avLst/>
          </a:prstGeom>
        </p:spPr>
      </p:pic>
      <p:pic>
        <p:nvPicPr>
          <p:cNvPr id="6" name="Picture 5" descr="A computer code with text&#10;&#10;AI-generated content may be incorrect.">
            <a:extLst>
              <a:ext uri="{FF2B5EF4-FFF2-40B4-BE49-F238E27FC236}">
                <a16:creationId xmlns:a16="http://schemas.microsoft.com/office/drawing/2014/main" id="{DA0C78A1-F718-BFE4-4FB3-82D196DA3A82}"/>
              </a:ext>
            </a:extLst>
          </p:cNvPr>
          <p:cNvPicPr>
            <a:picLocks noChangeAspect="1"/>
          </p:cNvPicPr>
          <p:nvPr/>
        </p:nvPicPr>
        <p:blipFill>
          <a:blip r:embed="rId3"/>
          <a:stretch>
            <a:fillRect/>
          </a:stretch>
        </p:blipFill>
        <p:spPr>
          <a:xfrm>
            <a:off x="284079" y="3680995"/>
            <a:ext cx="5905500" cy="2311400"/>
          </a:xfrm>
          <a:prstGeom prst="rect">
            <a:avLst/>
          </a:prstGeom>
        </p:spPr>
      </p:pic>
    </p:spTree>
    <p:extLst>
      <p:ext uri="{BB962C8B-B14F-4D97-AF65-F5344CB8AC3E}">
        <p14:creationId xmlns:p14="http://schemas.microsoft.com/office/powerpoint/2010/main" val="3418708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C79FD-B643-F3C9-7908-D8029FD2E89B}"/>
              </a:ext>
            </a:extLst>
          </p:cNvPr>
          <p:cNvSpPr txBox="1"/>
          <p:nvPr/>
        </p:nvSpPr>
        <p:spPr>
          <a:xfrm>
            <a:off x="3884480" y="2721114"/>
            <a:ext cx="37547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-1</a:t>
            </a:r>
          </a:p>
          <a:p>
            <a:endParaRPr lang="en-US" sz="4000" dirty="0"/>
          </a:p>
        </p:txBody>
      </p:sp>
    </p:spTree>
    <p:extLst>
      <p:ext uri="{BB962C8B-B14F-4D97-AF65-F5344CB8AC3E}">
        <p14:creationId xmlns:p14="http://schemas.microsoft.com/office/powerpoint/2010/main" val="714659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66780A-8F0E-A1DD-C9E6-52F38207814E}"/>
              </a:ext>
            </a:extLst>
          </p:cNvPr>
          <p:cNvSpPr txBox="1"/>
          <p:nvPr/>
        </p:nvSpPr>
        <p:spPr>
          <a:xfrm>
            <a:off x="821607" y="2949796"/>
            <a:ext cx="10548785" cy="707886"/>
          </a:xfrm>
          <a:prstGeom prst="rect">
            <a:avLst/>
          </a:prstGeom>
          <a:noFill/>
        </p:spPr>
        <p:txBody>
          <a:bodyPr wrap="none" rtlCol="0">
            <a:spAutoFit/>
          </a:bodyPr>
          <a:lstStyle/>
          <a:p>
            <a:r>
              <a:rPr lang="en-US" sz="4000" dirty="0"/>
              <a:t>Recap, Quiz and Tech Question / Project Idea 1 </a:t>
            </a:r>
          </a:p>
        </p:txBody>
      </p:sp>
    </p:spTree>
    <p:extLst>
      <p:ext uri="{BB962C8B-B14F-4D97-AF65-F5344CB8AC3E}">
        <p14:creationId xmlns:p14="http://schemas.microsoft.com/office/powerpoint/2010/main" val="364471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85646" y="961406"/>
            <a:ext cx="6297018" cy="2953246"/>
          </a:xfrm>
          <a:prstGeom prst="rect">
            <a:avLst/>
          </a:prstGeom>
          <a:noFill/>
          <a:ln/>
        </p:spPr>
        <p:txBody>
          <a:bodyPr wrap="square" lIns="0" tIns="0" rIns="0" bIns="0" rtlCol="0" anchor="t"/>
          <a:lstStyle/>
          <a:p>
            <a:pPr>
              <a:lnSpc>
                <a:spcPts val="4625"/>
              </a:lnSpc>
            </a:pPr>
            <a:r>
              <a:rPr lang="en-US" sz="3708" b="1" dirty="0">
                <a:solidFill>
                  <a:srgbClr val="403C4E"/>
                </a:solidFill>
                <a:latin typeface="Merriweather Bold" pitchFamily="34" charset="0"/>
                <a:ea typeface="Merriweather Bold" pitchFamily="34" charset="-122"/>
                <a:cs typeface="Merriweather Bold" pitchFamily="34" charset="-120"/>
              </a:rPr>
              <a:t>Are We There Yet? Revealing the Risks of Utilizing Large Language Models in Scholarly Peer Review</a:t>
            </a:r>
            <a:endParaRPr lang="en-US" sz="3708" dirty="0"/>
          </a:p>
        </p:txBody>
      </p:sp>
      <p:sp>
        <p:nvSpPr>
          <p:cNvPr id="4" name="Text 1"/>
          <p:cNvSpPr/>
          <p:nvPr/>
        </p:nvSpPr>
        <p:spPr>
          <a:xfrm>
            <a:off x="685646" y="4497573"/>
            <a:ext cx="6297018" cy="1209675"/>
          </a:xfrm>
          <a:prstGeom prst="rect">
            <a:avLst/>
          </a:prstGeom>
          <a:noFill/>
          <a:ln/>
        </p:spPr>
        <p:txBody>
          <a:bodyPr wrap="square" lIns="0" tIns="0" rIns="0" bIns="0" rtlCol="0" anchor="t"/>
          <a:lstStyle/>
          <a:p>
            <a:pPr>
              <a:lnSpc>
                <a:spcPts val="2375"/>
              </a:lnSpc>
            </a:pPr>
            <a:r>
              <a:rPr lang="en-US" sz="1667" dirty="0" err="1">
                <a:latin typeface="Times New Roman" panose="02020603050405020304" pitchFamily="18" charset="0"/>
                <a:ea typeface="Open Sans" pitchFamily="34" charset="-122"/>
                <a:cs typeface="Times New Roman" panose="02020603050405020304" pitchFamily="18" charset="0"/>
              </a:rPr>
              <a:t>Presenter:Yipeng</a:t>
            </a:r>
            <a:r>
              <a:rPr lang="en-US" sz="1667" dirty="0">
                <a:latin typeface="Times New Roman" panose="02020603050405020304" pitchFamily="18" charset="0"/>
                <a:ea typeface="Open Sans" pitchFamily="34" charset="-122"/>
                <a:cs typeface="Times New Roman" panose="02020603050405020304" pitchFamily="18" charset="0"/>
              </a:rPr>
              <a:t> Chen </a:t>
            </a:r>
          </a:p>
          <a:p>
            <a:pPr>
              <a:lnSpc>
                <a:spcPts val="2375"/>
              </a:lnSpc>
            </a:pPr>
            <a:r>
              <a:rPr lang="en-US" sz="1667" dirty="0" err="1">
                <a:latin typeface="Times New Roman" panose="02020603050405020304" pitchFamily="18" charset="0"/>
                <a:ea typeface="Open Sans" pitchFamily="34" charset="-122"/>
                <a:cs typeface="Times New Roman" panose="02020603050405020304" pitchFamily="18" charset="0"/>
              </a:rPr>
              <a:t>Date:February</a:t>
            </a:r>
            <a:r>
              <a:rPr lang="en-US" sz="1667" dirty="0">
                <a:latin typeface="Times New Roman" panose="02020603050405020304" pitchFamily="18" charset="0"/>
                <a:ea typeface="Open Sans" pitchFamily="34" charset="-122"/>
                <a:cs typeface="Times New Roman" panose="02020603050405020304" pitchFamily="18" charset="0"/>
              </a:rPr>
              <a:t> 20,2025</a:t>
            </a:r>
            <a:endParaRPr lang="en-US" sz="1667" dirty="0">
              <a:latin typeface="Times New Roman" panose="02020603050405020304" pitchFamily="18" charset="0"/>
              <a:cs typeface="Times New Roman" panose="02020603050405020304" pitchFamily="18" charset="0"/>
            </a:endParaRPr>
          </a:p>
        </p:txBody>
      </p:sp>
      <p:sp>
        <p:nvSpPr>
          <p:cNvPr id="6" name="Text 3"/>
          <p:cNvSpPr/>
          <p:nvPr/>
        </p:nvSpPr>
        <p:spPr>
          <a:xfrm>
            <a:off x="5340053" y="5717778"/>
            <a:ext cx="89198" cy="81260"/>
          </a:xfrm>
          <a:prstGeom prst="rect">
            <a:avLst/>
          </a:prstGeom>
          <a:noFill/>
          <a:ln/>
        </p:spPr>
        <p:txBody>
          <a:bodyPr wrap="none" lIns="0" tIns="0" rIns="0" bIns="0" rtlCol="0" anchor="t"/>
          <a:lstStyle/>
          <a:p>
            <a:pPr algn="ctr">
              <a:lnSpc>
                <a:spcPts val="625"/>
              </a:lnSpc>
            </a:pPr>
            <a:r>
              <a:rPr lang="en-US" sz="625" dirty="0">
                <a:solidFill>
                  <a:srgbClr val="FFFFFF"/>
                </a:solidFill>
                <a:latin typeface="Open Sans Medium" pitchFamily="34" charset="0"/>
                <a:ea typeface="Open Sans Medium" pitchFamily="34" charset="-122"/>
                <a:cs typeface="Open Sans Medium" pitchFamily="34" charset="-120"/>
              </a:rPr>
              <a:t>ss</a:t>
            </a:r>
            <a:endParaRPr lang="en-US" sz="625" dirty="0"/>
          </a:p>
        </p:txBody>
      </p:sp>
      <p:pic>
        <p:nvPicPr>
          <p:cNvPr id="9" name="图片 8">
            <a:extLst>
              <a:ext uri="{FF2B5EF4-FFF2-40B4-BE49-F238E27FC236}">
                <a16:creationId xmlns:a16="http://schemas.microsoft.com/office/drawing/2014/main" id="{8E84B284-E244-68CF-9D2B-58A2CB281C96}"/>
              </a:ext>
            </a:extLst>
          </p:cNvPr>
          <p:cNvPicPr>
            <a:picLocks noChangeAspect="1"/>
          </p:cNvPicPr>
          <p:nvPr/>
        </p:nvPicPr>
        <p:blipFill>
          <a:blip r:embed="rId3"/>
          <a:stretch>
            <a:fillRect/>
          </a:stretch>
        </p:blipFill>
        <p:spPr>
          <a:xfrm>
            <a:off x="7165801" y="791270"/>
            <a:ext cx="4340554" cy="2834003"/>
          </a:xfrm>
          <a:prstGeom prst="rect">
            <a:avLst/>
          </a:prstGeom>
        </p:spPr>
      </p:pic>
      <p:sp>
        <p:nvSpPr>
          <p:cNvPr id="11" name="文本框 10">
            <a:extLst>
              <a:ext uri="{FF2B5EF4-FFF2-40B4-BE49-F238E27FC236}">
                <a16:creationId xmlns:a16="http://schemas.microsoft.com/office/drawing/2014/main" id="{F0345F43-0016-63FD-CA80-99ED04FB1717}"/>
              </a:ext>
            </a:extLst>
          </p:cNvPr>
          <p:cNvSpPr txBox="1"/>
          <p:nvPr/>
        </p:nvSpPr>
        <p:spPr>
          <a:xfrm>
            <a:off x="7825003" y="3762846"/>
            <a:ext cx="4087153" cy="553998"/>
          </a:xfrm>
          <a:prstGeom prst="rect">
            <a:avLst/>
          </a:prstGeom>
          <a:noFill/>
        </p:spPr>
        <p:txBody>
          <a:bodyPr wrap="square">
            <a:spAutoFit/>
          </a:bodyPr>
          <a:lstStyle/>
          <a:p>
            <a:r>
              <a:rPr lang="en-US" altLang="zh-CN" sz="1500" dirty="0">
                <a:latin typeface="Times New Roman" panose="02020603050405020304" pitchFamily="18" charset="0"/>
                <a:cs typeface="Times New Roman" panose="02020603050405020304" pitchFamily="18" charset="0"/>
              </a:rPr>
              <a:t>The Community Has Introduced LLMs for Scholarly Peer Review</a:t>
            </a:r>
            <a:endParaRPr lang="zh-CN" altLang="en-US" sz="15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F22391B-7807-28ED-204E-41FEE883FC8C}"/>
              </a:ext>
            </a:extLst>
          </p:cNvPr>
          <p:cNvSpPr txBox="1"/>
          <p:nvPr/>
        </p:nvSpPr>
        <p:spPr>
          <a:xfrm>
            <a:off x="2826987" y="5545393"/>
            <a:ext cx="7303477"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Scholarly peer review is a </a:t>
            </a:r>
            <a:r>
              <a:rPr lang="zh-CN" altLang="en-US" sz="2000" dirty="0">
                <a:highlight>
                  <a:srgbClr val="FFFF00"/>
                </a:highlight>
                <a:latin typeface="Times New Roman" panose="02020603050405020304" pitchFamily="18" charset="0"/>
                <a:cs typeface="Times New Roman" panose="02020603050405020304" pitchFamily="18" charset="0"/>
              </a:rPr>
              <a:t>cornerstone</a:t>
            </a:r>
            <a:r>
              <a:rPr lang="zh-CN" altLang="en-US" sz="2000" dirty="0">
                <a:latin typeface="Times New Roman" panose="02020603050405020304" pitchFamily="18" charset="0"/>
                <a:cs typeface="Times New Roman" panose="02020603050405020304" pitchFamily="18" charset="0"/>
              </a:rPr>
              <a:t> of scientific advancement</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578147" y="3809091"/>
            <a:ext cx="472480" cy="472480"/>
          </a:xfrm>
          <a:prstGeom prst="rect">
            <a:avLst/>
          </a:prstGeom>
        </p:spPr>
      </p:pic>
      <p:sp>
        <p:nvSpPr>
          <p:cNvPr id="5" name="Text 1"/>
          <p:cNvSpPr/>
          <p:nvPr/>
        </p:nvSpPr>
        <p:spPr>
          <a:xfrm>
            <a:off x="578148" y="4470583"/>
            <a:ext cx="2362696" cy="295275"/>
          </a:xfrm>
          <a:prstGeom prst="rect">
            <a:avLst/>
          </a:prstGeom>
          <a:noFill/>
          <a:ln/>
        </p:spPr>
        <p:txBody>
          <a:bodyPr wrap="none" lIns="0" tIns="0" rIns="0" bIns="0" rtlCol="0" anchor="t"/>
          <a:lstStyle/>
          <a:p>
            <a:pPr>
              <a:lnSpc>
                <a:spcPts val="2292"/>
              </a:lnSpc>
            </a:pPr>
            <a:r>
              <a:rPr lang="en-US" sz="1667" b="1" kern="0" spc="-56" dirty="0">
                <a:solidFill>
                  <a:srgbClr val="272525"/>
                </a:solidFill>
                <a:latin typeface="Times New Roman" panose="02020603050405020304" pitchFamily="18" charset="0"/>
                <a:ea typeface="Calibri" panose="020F0502020204030204" pitchFamily="34" charset="0"/>
                <a:cs typeface="Times New Roman" panose="02020603050405020304" pitchFamily="18" charset="0"/>
              </a:rPr>
              <a:t>Surge in manuscript submissions</a:t>
            </a:r>
            <a:endParaRPr lang="en-US" sz="1667"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 2"/>
          <p:cNvSpPr/>
          <p:nvPr/>
        </p:nvSpPr>
        <p:spPr>
          <a:xfrm>
            <a:off x="578148" y="4879264"/>
            <a:ext cx="3433961" cy="604838"/>
          </a:xfrm>
          <a:prstGeom prst="rect">
            <a:avLst/>
          </a:prstGeom>
          <a:noFill/>
          <a:ln/>
        </p:spPr>
        <p:txBody>
          <a:bodyPr wrap="square" lIns="0" tIns="0" rIns="0" bIns="0" rtlCol="0" anchor="t"/>
          <a:lstStyle/>
          <a:p>
            <a:pPr>
              <a:lnSpc>
                <a:spcPts val="2375"/>
              </a:lnSpc>
            </a:pPr>
            <a:r>
              <a:rPr lang="en-US" sz="1667" kern="0" spc="-30" dirty="0">
                <a:solidFill>
                  <a:srgbClr val="272525"/>
                </a:solidFill>
                <a:latin typeface="Times New Roman" panose="02020603050405020304" pitchFamily="18" charset="0"/>
                <a:ea typeface="Calibri" panose="020F0502020204030204" pitchFamily="34" charset="0"/>
                <a:cs typeface="Times New Roman" panose="02020603050405020304" pitchFamily="18" charset="0"/>
              </a:rPr>
              <a:t>Scholarly peer review faces rising manuscript submissions.</a:t>
            </a:r>
            <a:endParaRPr lang="en-US" sz="1667"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4295576" y="3809091"/>
            <a:ext cx="472480" cy="472480"/>
          </a:xfrm>
          <a:prstGeom prst="rect">
            <a:avLst/>
          </a:prstGeom>
        </p:spPr>
      </p:pic>
      <p:sp>
        <p:nvSpPr>
          <p:cNvPr id="8" name="Text 3"/>
          <p:cNvSpPr/>
          <p:nvPr/>
        </p:nvSpPr>
        <p:spPr>
          <a:xfrm>
            <a:off x="4295576" y="4470583"/>
            <a:ext cx="2362696" cy="295275"/>
          </a:xfrm>
          <a:prstGeom prst="rect">
            <a:avLst/>
          </a:prstGeom>
          <a:noFill/>
          <a:ln/>
        </p:spPr>
        <p:txBody>
          <a:bodyPr wrap="none" lIns="0" tIns="0" rIns="0" bIns="0" rtlCol="0" anchor="t"/>
          <a:lstStyle/>
          <a:p>
            <a:pPr>
              <a:lnSpc>
                <a:spcPts val="2292"/>
              </a:lnSpc>
            </a:pPr>
            <a:r>
              <a:rPr lang="en-US" sz="1667" b="1" kern="0" spc="-56" dirty="0">
                <a:solidFill>
                  <a:srgbClr val="272525"/>
                </a:solidFill>
                <a:latin typeface="Times New Roman" panose="02020603050405020304" pitchFamily="18" charset="0"/>
                <a:ea typeface="Calibri" panose="020F0502020204030204" pitchFamily="34" charset="0"/>
                <a:cs typeface="Times New Roman" panose="02020603050405020304" pitchFamily="18" charset="0"/>
              </a:rPr>
              <a:t>Limited Reviewers</a:t>
            </a:r>
            <a:endParaRPr lang="en-US" sz="1667"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 4"/>
          <p:cNvSpPr/>
          <p:nvPr/>
        </p:nvSpPr>
        <p:spPr>
          <a:xfrm>
            <a:off x="4295576" y="4879264"/>
            <a:ext cx="3434060" cy="604838"/>
          </a:xfrm>
          <a:prstGeom prst="rect">
            <a:avLst/>
          </a:prstGeom>
          <a:noFill/>
          <a:ln/>
        </p:spPr>
        <p:txBody>
          <a:bodyPr wrap="square" lIns="0" tIns="0" rIns="0" bIns="0" rtlCol="0" anchor="t"/>
          <a:lstStyle/>
          <a:p>
            <a:pPr>
              <a:lnSpc>
                <a:spcPts val="2375"/>
              </a:lnSpc>
            </a:pPr>
            <a:r>
              <a:rPr lang="en-US" sz="1667" kern="0" spc="-30" dirty="0">
                <a:solidFill>
                  <a:srgbClr val="272525"/>
                </a:solidFill>
                <a:latin typeface="Times New Roman" panose="02020603050405020304" pitchFamily="18" charset="0"/>
                <a:ea typeface="Calibri" panose="020F0502020204030204" pitchFamily="34" charset="0"/>
                <a:cs typeface="Times New Roman" panose="02020603050405020304" pitchFamily="18" charset="0"/>
              </a:rPr>
              <a:t>There is a limited availability of qualified reviewers.</a:t>
            </a:r>
            <a:endParaRPr lang="en-US" sz="1667"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8013104" y="3809091"/>
            <a:ext cx="472480" cy="472480"/>
          </a:xfrm>
          <a:prstGeom prst="rect">
            <a:avLst/>
          </a:prstGeom>
        </p:spPr>
      </p:pic>
      <p:sp>
        <p:nvSpPr>
          <p:cNvPr id="11" name="Text 5"/>
          <p:cNvSpPr/>
          <p:nvPr/>
        </p:nvSpPr>
        <p:spPr>
          <a:xfrm>
            <a:off x="8013105" y="4470583"/>
            <a:ext cx="2362696" cy="295275"/>
          </a:xfrm>
          <a:prstGeom prst="rect">
            <a:avLst/>
          </a:prstGeom>
          <a:noFill/>
          <a:ln/>
        </p:spPr>
        <p:txBody>
          <a:bodyPr wrap="none" lIns="0" tIns="0" rIns="0" bIns="0" rtlCol="0" anchor="t"/>
          <a:lstStyle/>
          <a:p>
            <a:pPr>
              <a:lnSpc>
                <a:spcPts val="2292"/>
              </a:lnSpc>
            </a:pPr>
            <a:r>
              <a:rPr lang="en-US" sz="1667" b="1" kern="0" spc="-56" dirty="0">
                <a:solidFill>
                  <a:srgbClr val="272525"/>
                </a:solidFill>
                <a:latin typeface="Times New Roman" panose="02020603050405020304" pitchFamily="18" charset="0"/>
                <a:ea typeface="Calibri" panose="020F0502020204030204" pitchFamily="34" charset="0"/>
                <a:cs typeface="Times New Roman" panose="02020603050405020304" pitchFamily="18" charset="0"/>
              </a:rPr>
              <a:t>High Time Cost</a:t>
            </a:r>
            <a:endParaRPr lang="en-US" sz="1667"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 6"/>
          <p:cNvSpPr/>
          <p:nvPr/>
        </p:nvSpPr>
        <p:spPr>
          <a:xfrm>
            <a:off x="8013105" y="4879264"/>
            <a:ext cx="3433961" cy="604838"/>
          </a:xfrm>
          <a:prstGeom prst="rect">
            <a:avLst/>
          </a:prstGeom>
          <a:noFill/>
          <a:ln/>
        </p:spPr>
        <p:txBody>
          <a:bodyPr wrap="square" lIns="0" tIns="0" rIns="0" bIns="0" rtlCol="0" anchor="t"/>
          <a:lstStyle/>
          <a:p>
            <a:pPr>
              <a:lnSpc>
                <a:spcPts val="2375"/>
              </a:lnSpc>
            </a:pPr>
            <a:r>
              <a:rPr lang="en-US" sz="1667" kern="0" spc="-30" dirty="0">
                <a:solidFill>
                  <a:srgbClr val="272525"/>
                </a:solidFill>
                <a:latin typeface="Times New Roman" panose="02020603050405020304" pitchFamily="18" charset="0"/>
                <a:ea typeface="Calibri" panose="020F0502020204030204" pitchFamily="34" charset="0"/>
                <a:cs typeface="Times New Roman" panose="02020603050405020304" pitchFamily="18" charset="0"/>
              </a:rPr>
              <a:t>About 15,000 years were spent globally in 2020.</a:t>
            </a:r>
            <a:endParaRPr lang="en-US" sz="1667"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 0">
            <a:extLst>
              <a:ext uri="{FF2B5EF4-FFF2-40B4-BE49-F238E27FC236}">
                <a16:creationId xmlns:a16="http://schemas.microsoft.com/office/drawing/2014/main" id="{21B8E5A6-6C5A-691A-16DA-85F5B8282855}"/>
              </a:ext>
            </a:extLst>
          </p:cNvPr>
          <p:cNvSpPr/>
          <p:nvPr/>
        </p:nvSpPr>
        <p:spPr>
          <a:xfrm>
            <a:off x="578148" y="2621650"/>
            <a:ext cx="9458820" cy="590649"/>
          </a:xfrm>
          <a:prstGeom prst="rect">
            <a:avLst/>
          </a:prstGeom>
          <a:noFill/>
          <a:ln/>
        </p:spPr>
        <p:txBody>
          <a:bodyPr wrap="none" lIns="0" tIns="0" rIns="0" bIns="0" rtlCol="0" anchor="t"/>
          <a:lstStyle/>
          <a:p>
            <a:pPr>
              <a:lnSpc>
                <a:spcPts val="4625"/>
              </a:lnSpc>
            </a:pPr>
            <a:r>
              <a:rPr lang="en-US" sz="4000" b="1" dirty="0">
                <a:latin typeface="Times New Roman" panose="02020603050405020304" pitchFamily="18" charset="0"/>
                <a:ea typeface="Calibri" panose="020F0502020204030204" pitchFamily="34" charset="0"/>
                <a:cs typeface="Times New Roman" panose="02020603050405020304" pitchFamily="18" charset="0"/>
              </a:rPr>
              <a:t>Introduction</a:t>
            </a:r>
            <a:r>
              <a:rPr lang="zh-CN" altLang="en-US" sz="4000" b="1" dirty="0">
                <a:latin typeface="Times New Roman" panose="02020603050405020304" pitchFamily="18" charset="0"/>
                <a:ea typeface="Merriweather Bold" pitchFamily="34" charset="-122"/>
                <a:cs typeface="Times New Roman" panose="02020603050405020304" pitchFamily="18" charset="0"/>
              </a:rPr>
              <a:t>：</a:t>
            </a:r>
            <a:r>
              <a:rPr lang="en-US" altLang="zh-CN" sz="4000" b="1" kern="0" spc="-112" dirty="0">
                <a:latin typeface="Times New Roman" panose="02020603050405020304" pitchFamily="18" charset="0"/>
                <a:ea typeface="Calibri" panose="020F0502020204030204" pitchFamily="34" charset="0"/>
                <a:cs typeface="Times New Roman" panose="02020603050405020304" pitchFamily="18" charset="0"/>
              </a:rPr>
              <a:t>Peer Review Under Pressure</a:t>
            </a:r>
            <a:endParaRPr lang="en-US" altLang="zh-CN" sz="4000" dirty="0">
              <a:latin typeface="Times New Roman" panose="02020603050405020304" pitchFamily="18" charset="0"/>
              <a:ea typeface="Calibri" panose="020F0502020204030204" pitchFamily="34" charset="0"/>
              <a:cs typeface="Times New Roman" panose="02020603050405020304" pitchFamily="18" charset="0"/>
            </a:endParaRPr>
          </a:p>
          <a:p>
            <a:pPr>
              <a:lnSpc>
                <a:spcPts val="4625"/>
              </a:lnSpc>
            </a:pPr>
            <a:endParaRPr lang="en-US" sz="4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Image 0" descr="preencoded.png">
            <a:extLst>
              <a:ext uri="{FF2B5EF4-FFF2-40B4-BE49-F238E27FC236}">
                <a16:creationId xmlns:a16="http://schemas.microsoft.com/office/drawing/2014/main" id="{449661F6-0729-91DB-CDC7-F9238D3A0EC3}"/>
              </a:ext>
            </a:extLst>
          </p:cNvPr>
          <p:cNvPicPr>
            <a:picLocks noChangeAspect="1"/>
          </p:cNvPicPr>
          <p:nvPr/>
        </p:nvPicPr>
        <p:blipFill>
          <a:blip r:embed="rId6"/>
          <a:stretch>
            <a:fillRect/>
          </a:stretch>
        </p:blipFill>
        <p:spPr>
          <a:xfrm>
            <a:off x="0" y="5774"/>
            <a:ext cx="12192000" cy="223981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30524" y="2937208"/>
            <a:ext cx="2362696" cy="295275"/>
          </a:xfrm>
          <a:prstGeom prst="rect">
            <a:avLst/>
          </a:prstGeom>
          <a:noFill/>
          <a:ln/>
        </p:spPr>
        <p:txBody>
          <a:bodyPr wrap="none" lIns="0" tIns="0" rIns="0" bIns="0" rtlCol="0" anchor="t"/>
          <a:lstStyle/>
          <a:p>
            <a:pPr>
              <a:lnSpc>
                <a:spcPts val="2292"/>
              </a:lnSpc>
            </a:pPr>
            <a:r>
              <a:rPr lang="en-US" sz="2333" b="1" kern="0" spc="-56"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Adoption Rates</a:t>
            </a:r>
            <a:endParaRPr lang="en-US" sz="2333"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 2"/>
          <p:cNvSpPr/>
          <p:nvPr/>
        </p:nvSpPr>
        <p:spPr>
          <a:xfrm>
            <a:off x="530524" y="3527141"/>
            <a:ext cx="2362696" cy="604838"/>
          </a:xfrm>
          <a:prstGeom prst="rect">
            <a:avLst/>
          </a:prstGeom>
          <a:noFill/>
          <a:ln/>
        </p:spPr>
        <p:txBody>
          <a:bodyPr wrap="square" lIns="0" tIns="0" rIns="0" bIns="0" rtlCol="0" anchor="t"/>
          <a:lstStyle/>
          <a:p>
            <a:pPr>
              <a:lnSpc>
                <a:spcPts val="2375"/>
              </a:lnSpc>
            </a:pPr>
            <a:r>
              <a:rPr lang="en-US" sz="2000" kern="0" spc="-30" dirty="0">
                <a:solidFill>
                  <a:srgbClr val="272525"/>
                </a:solidFill>
                <a:latin typeface="Times New Roman" panose="02020603050405020304" pitchFamily="18" charset="0"/>
                <a:ea typeface="Calibri" panose="020F0502020204030204" pitchFamily="34" charset="0"/>
                <a:cs typeface="Times New Roman" panose="02020603050405020304" pitchFamily="18" charset="0"/>
              </a:rPr>
              <a:t>LLMs were used in 6.5-16.9% of recent AI conference reviews.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 3"/>
          <p:cNvSpPr/>
          <p:nvPr/>
        </p:nvSpPr>
        <p:spPr>
          <a:xfrm>
            <a:off x="4399171" y="2937208"/>
            <a:ext cx="2362696" cy="295275"/>
          </a:xfrm>
          <a:prstGeom prst="rect">
            <a:avLst/>
          </a:prstGeom>
          <a:noFill/>
          <a:ln/>
        </p:spPr>
        <p:txBody>
          <a:bodyPr wrap="none" lIns="0" tIns="0" rIns="0" bIns="0" rtlCol="0" anchor="t"/>
          <a:lstStyle/>
          <a:p>
            <a:pPr>
              <a:lnSpc>
                <a:spcPts val="2292"/>
              </a:lnSpc>
            </a:pPr>
            <a:r>
              <a:rPr lang="en-US" sz="2333" b="1" kern="0" spc="-56"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Overlap</a:t>
            </a:r>
            <a:endParaRPr lang="en-US" sz="2333"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 4"/>
          <p:cNvSpPr/>
          <p:nvPr/>
        </p:nvSpPr>
        <p:spPr>
          <a:xfrm>
            <a:off x="4399171" y="3524934"/>
            <a:ext cx="3315097" cy="604838"/>
          </a:xfrm>
          <a:prstGeom prst="rect">
            <a:avLst/>
          </a:prstGeom>
          <a:noFill/>
          <a:ln/>
        </p:spPr>
        <p:txBody>
          <a:bodyPr wrap="square" lIns="0" tIns="0" rIns="0" bIns="0" rtlCol="0" anchor="t"/>
          <a:lstStyle/>
          <a:p>
            <a:pPr>
              <a:lnSpc>
                <a:spcPts val="2375"/>
              </a:lnSpc>
            </a:pPr>
            <a:r>
              <a:rPr lang="en-US" altLang="zh-CN" sz="2000" dirty="0">
                <a:latin typeface="Times New Roman" panose="02020603050405020304" pitchFamily="18" charset="0"/>
                <a:cs typeface="Times New Roman" panose="02020603050405020304" pitchFamily="18" charset="0"/>
              </a:rPr>
              <a:t>Studies showing substantial overlap between LLM-generated reviews and those produced by human reviewers (e.g., </a:t>
            </a:r>
            <a:r>
              <a:rPr lang="en-US" altLang="zh-CN" sz="2000" dirty="0">
                <a:highlight>
                  <a:srgbClr val="FFFF00"/>
                </a:highlight>
                <a:latin typeface="Times New Roman" panose="02020603050405020304" pitchFamily="18" charset="0"/>
                <a:cs typeface="Times New Roman" panose="02020603050405020304" pitchFamily="18" charset="0"/>
              </a:rPr>
              <a:t>over 30% </a:t>
            </a:r>
            <a:r>
              <a:rPr lang="en-US" altLang="zh-CN" sz="2000" dirty="0">
                <a:latin typeface="Times New Roman" panose="02020603050405020304" pitchFamily="18" charset="0"/>
                <a:cs typeface="Times New Roman" panose="02020603050405020304" pitchFamily="18" charset="0"/>
              </a:rPr>
              <a:t>overlap on Nature journals)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 5"/>
          <p:cNvSpPr/>
          <p:nvPr/>
        </p:nvSpPr>
        <p:spPr>
          <a:xfrm>
            <a:off x="8095755" y="2937208"/>
            <a:ext cx="2362696" cy="295275"/>
          </a:xfrm>
          <a:prstGeom prst="rect">
            <a:avLst/>
          </a:prstGeom>
          <a:noFill/>
          <a:ln/>
        </p:spPr>
        <p:txBody>
          <a:bodyPr wrap="none" lIns="0" tIns="0" rIns="0" bIns="0" rtlCol="0" anchor="t"/>
          <a:lstStyle/>
          <a:p>
            <a:pPr>
              <a:lnSpc>
                <a:spcPts val="2292"/>
              </a:lnSpc>
            </a:pPr>
            <a:r>
              <a:rPr lang="en-US" sz="2333" b="1" kern="0" spc="-56"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Risk</a:t>
            </a:r>
            <a:endParaRPr lang="en-US" sz="2333"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 6"/>
          <p:cNvSpPr/>
          <p:nvPr/>
        </p:nvSpPr>
        <p:spPr>
          <a:xfrm>
            <a:off x="8095754" y="3519984"/>
            <a:ext cx="3315097" cy="604838"/>
          </a:xfrm>
          <a:prstGeom prst="rect">
            <a:avLst/>
          </a:prstGeom>
          <a:noFill/>
          <a:ln/>
        </p:spPr>
        <p:txBody>
          <a:bodyPr wrap="square" lIns="0" tIns="0" rIns="0" bIns="0" rtlCol="0" anchor="t"/>
          <a:lstStyle/>
          <a:p>
            <a:pPr>
              <a:lnSpc>
                <a:spcPct val="115000"/>
              </a:lnSpc>
              <a:spcAft>
                <a:spcPts val="667"/>
              </a:spcAft>
            </a:pPr>
            <a:r>
              <a:rPr lang="en-US" altLang="zh-CN" sz="2000" kern="100" dirty="0">
                <a:latin typeface="Times New Roman" panose="02020603050405020304" pitchFamily="18" charset="0"/>
                <a:ea typeface="等线" panose="02010600030101010101" pitchFamily="2" charset="-122"/>
                <a:cs typeface="Times New Roman" panose="02020603050405020304" pitchFamily="18" charset="0"/>
              </a:rPr>
              <a:t>Can still be manipulated and contain inherent biases.</a:t>
            </a:r>
            <a:endParaRPr lang="zh-CN" altLang="zh-CN" sz="2000" kern="100" dirty="0">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Text 0">
            <a:extLst>
              <a:ext uri="{FF2B5EF4-FFF2-40B4-BE49-F238E27FC236}">
                <a16:creationId xmlns:a16="http://schemas.microsoft.com/office/drawing/2014/main" id="{251AB6BB-104A-C64F-27CF-BA5B8BB97CB3}"/>
              </a:ext>
            </a:extLst>
          </p:cNvPr>
          <p:cNvSpPr/>
          <p:nvPr/>
        </p:nvSpPr>
        <p:spPr>
          <a:xfrm>
            <a:off x="530523" y="416919"/>
            <a:ext cx="9927927" cy="590649"/>
          </a:xfrm>
          <a:prstGeom prst="rect">
            <a:avLst/>
          </a:prstGeom>
          <a:noFill/>
          <a:ln/>
        </p:spPr>
        <p:txBody>
          <a:bodyPr wrap="none" lIns="0" tIns="0" rIns="0" bIns="0" rtlCol="0" anchor="t"/>
          <a:lstStyle/>
          <a:p>
            <a:pPr>
              <a:lnSpc>
                <a:spcPts val="4625"/>
              </a:lnSpc>
            </a:pPr>
            <a:r>
              <a:rPr lang="en-US" sz="3708" b="1" dirty="0">
                <a:latin typeface="Times New Roman" panose="02020603050405020304" pitchFamily="18" charset="0"/>
                <a:ea typeface="Calibri" panose="020F0502020204030204" pitchFamily="34" charset="0"/>
                <a:cs typeface="Times New Roman" panose="02020603050405020304" pitchFamily="18" charset="0"/>
              </a:rPr>
              <a:t>Introduction</a:t>
            </a:r>
            <a:r>
              <a:rPr lang="zh-CN" altLang="en-US" sz="3708" b="1" dirty="0">
                <a:latin typeface="Times New Roman" panose="02020603050405020304" pitchFamily="18" charset="0"/>
                <a:ea typeface="Calibri" panose="020F0502020204030204" pitchFamily="34" charset="0"/>
                <a:cs typeface="Times New Roman" panose="02020603050405020304" pitchFamily="18" charset="0"/>
              </a:rPr>
              <a:t>：</a:t>
            </a:r>
            <a:r>
              <a:rPr lang="en-US" altLang="zh-CN" sz="3708" b="1" kern="0" spc="-112" dirty="0">
                <a:latin typeface="Times New Roman" panose="02020603050405020304" pitchFamily="18" charset="0"/>
                <a:ea typeface="Calibri" panose="020F0502020204030204" pitchFamily="34" charset="0"/>
                <a:cs typeface="Times New Roman" panose="02020603050405020304" pitchFamily="18" charset="0"/>
              </a:rPr>
              <a:t>Current </a:t>
            </a:r>
            <a:r>
              <a:rPr lang="en-US" altLang="zh-CN" sz="3708" b="1" kern="0" spc="-112" dirty="0" err="1">
                <a:latin typeface="Times New Roman" panose="02020603050405020304" pitchFamily="18" charset="0"/>
                <a:ea typeface="Calibri" panose="020F0502020204030204" pitchFamily="34" charset="0"/>
                <a:cs typeface="Times New Roman" panose="02020603050405020304" pitchFamily="18" charset="0"/>
              </a:rPr>
              <a:t>llm</a:t>
            </a:r>
            <a:r>
              <a:rPr lang="en-US" altLang="zh-CN" sz="3708" b="1" kern="0" spc="-112" dirty="0">
                <a:latin typeface="Times New Roman" panose="02020603050405020304" pitchFamily="18" charset="0"/>
                <a:ea typeface="Calibri" panose="020F0502020204030204" pitchFamily="34" charset="0"/>
                <a:cs typeface="Times New Roman" panose="02020603050405020304" pitchFamily="18" charset="0"/>
              </a:rPr>
              <a:t> application in peer review</a:t>
            </a:r>
            <a:endParaRPr lang="en-US" altLang="zh-CN" sz="3708" dirty="0">
              <a:latin typeface="Times New Roman" panose="02020603050405020304" pitchFamily="18" charset="0"/>
              <a:ea typeface="Calibri" panose="020F0502020204030204" pitchFamily="34" charset="0"/>
              <a:cs typeface="Times New Roman" panose="02020603050405020304" pitchFamily="18" charset="0"/>
            </a:endParaRPr>
          </a:p>
          <a:p>
            <a:pPr>
              <a:lnSpc>
                <a:spcPts val="4625"/>
              </a:lnSpc>
            </a:pPr>
            <a:endParaRPr lang="en-US" sz="3708"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585C021-09E5-C52B-22B4-07996CB89901}"/>
              </a:ext>
            </a:extLst>
          </p:cNvPr>
          <p:cNvSpPr txBox="1"/>
          <p:nvPr/>
        </p:nvSpPr>
        <p:spPr>
          <a:xfrm>
            <a:off x="1120854" y="6050774"/>
            <a:ext cx="9089705" cy="605422"/>
          </a:xfrm>
          <a:prstGeom prst="rect">
            <a:avLst/>
          </a:prstGeom>
          <a:noFill/>
        </p:spPr>
        <p:txBody>
          <a:bodyPr wrap="square">
            <a:spAutoFit/>
          </a:bodyPr>
          <a:lstStyle/>
          <a:p>
            <a:r>
              <a:rPr lang="en-US" altLang="zh-CN" sz="1667" dirty="0">
                <a:latin typeface="Times New Roman" panose="02020603050405020304" pitchFamily="18" charset="0"/>
                <a:cs typeface="Times New Roman" panose="02020603050405020304" pitchFamily="18" charset="0"/>
              </a:rPr>
              <a:t>The figure shows the injection of an explicit explicit manipulation. The injected content is appended at the end of the paper with tiny small white font, which is invisible for humans.</a:t>
            </a:r>
            <a:endParaRPr lang="zh-CN" altLang="en-US" sz="1667"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E904027-0FC8-2148-080C-AE7DCE54D736}"/>
              </a:ext>
            </a:extLst>
          </p:cNvPr>
          <p:cNvSpPr txBox="1"/>
          <p:nvPr/>
        </p:nvSpPr>
        <p:spPr>
          <a:xfrm>
            <a:off x="1076974" y="189875"/>
            <a:ext cx="6096000" cy="400110"/>
          </a:xfrm>
          <a:prstGeom prst="rect">
            <a:avLst/>
          </a:prstGeom>
          <a:noFill/>
        </p:spPr>
        <p:txBody>
          <a:bodyPr wrap="square">
            <a:spAutoFit/>
          </a:bodyPr>
          <a:lstStyle/>
          <a:p>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Key </a:t>
            </a:r>
            <a:r>
              <a:rPr lang="en-US" altLang="zh-CN" sz="2000" b="1" dirty="0" err="1">
                <a:latin typeface="Times New Roman" panose="02020603050405020304" pitchFamily="18" charset="0"/>
                <a:ea typeface="Calibri" panose="020F0502020204030204" pitchFamily="34" charset="0"/>
                <a:cs typeface="Times New Roman" panose="02020603050405020304" pitchFamily="18" charset="0"/>
              </a:rPr>
              <a:t>findings:Explicit</a:t>
            </a: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 Manipulation</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993DF8E-5350-786D-F4FF-DAA8FBE0ACB4}"/>
              </a:ext>
            </a:extLst>
          </p:cNvPr>
          <p:cNvPicPr>
            <a:picLocks noChangeAspect="1"/>
          </p:cNvPicPr>
          <p:nvPr/>
        </p:nvPicPr>
        <p:blipFill>
          <a:blip r:embed="rId3"/>
          <a:stretch>
            <a:fillRect/>
          </a:stretch>
        </p:blipFill>
        <p:spPr>
          <a:xfrm>
            <a:off x="1260855" y="894643"/>
            <a:ext cx="9104937" cy="47847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8836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51F80-40F5-FEA8-FA99-5D08A2A589AD}"/>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8B6ADBE7-7091-AEB4-B2A9-66B5F845C825}"/>
              </a:ext>
            </a:extLst>
          </p:cNvPr>
          <p:cNvPicPr>
            <a:picLocks noChangeAspect="1"/>
          </p:cNvPicPr>
          <p:nvPr/>
        </p:nvPicPr>
        <p:blipFill>
          <a:blip r:embed="rId3"/>
          <a:stretch>
            <a:fillRect/>
          </a:stretch>
        </p:blipFill>
        <p:spPr>
          <a:xfrm>
            <a:off x="388319" y="730197"/>
            <a:ext cx="5925653" cy="4287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AE7D5580-D33F-F79F-D710-8AE442ADAAE2}"/>
              </a:ext>
            </a:extLst>
          </p:cNvPr>
          <p:cNvSpPr txBox="1"/>
          <p:nvPr/>
        </p:nvSpPr>
        <p:spPr>
          <a:xfrm>
            <a:off x="6720526" y="2919662"/>
            <a:ext cx="4202906" cy="861967"/>
          </a:xfrm>
          <a:prstGeom prst="rect">
            <a:avLst/>
          </a:prstGeom>
          <a:noFill/>
        </p:spPr>
        <p:txBody>
          <a:bodyPr wrap="square">
            <a:spAutoFit/>
          </a:bodyPr>
          <a:lstStyle/>
          <a:p>
            <a:r>
              <a:rPr lang="en-US" altLang="zh-CN" sz="1667" dirty="0">
                <a:latin typeface="Times New Roman" panose="02020603050405020304" pitchFamily="18" charset="0"/>
                <a:cs typeface="Times New Roman" panose="02020603050405020304" pitchFamily="18" charset="0"/>
              </a:rPr>
              <a:t>All three LLM review systems can be manipulated towards giving significantly better ratings.</a:t>
            </a:r>
            <a:endParaRPr lang="zh-CN" altLang="en-US" sz="1667"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6FC1DD4-A97F-32A6-40E4-6CEED5345674}"/>
              </a:ext>
            </a:extLst>
          </p:cNvPr>
          <p:cNvSpPr txBox="1"/>
          <p:nvPr/>
        </p:nvSpPr>
        <p:spPr>
          <a:xfrm>
            <a:off x="7131292" y="5322093"/>
            <a:ext cx="3381374" cy="861967"/>
          </a:xfrm>
          <a:prstGeom prst="rect">
            <a:avLst/>
          </a:prstGeom>
          <a:noFill/>
        </p:spPr>
        <p:txBody>
          <a:bodyPr wrap="square">
            <a:spAutoFit/>
          </a:bodyPr>
          <a:lstStyle/>
          <a:p>
            <a:r>
              <a:rPr lang="en-US" altLang="zh-CN" sz="1667" dirty="0">
                <a:latin typeface="Times New Roman" panose="02020603050405020304" pitchFamily="18" charset="0"/>
                <a:cs typeface="Times New Roman" panose="02020603050405020304" pitchFamily="18" charset="0"/>
              </a:rPr>
              <a:t>This indicates that LLMs can be explicitly manipulated to give review that clearly lean towards acceptance.</a:t>
            </a:r>
            <a:endParaRPr lang="zh-CN" altLang="en-US" sz="1667"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8305F559-0866-1CA6-BA66-C7B4BF12C638}"/>
              </a:ext>
            </a:extLst>
          </p:cNvPr>
          <p:cNvPicPr>
            <a:picLocks noChangeAspect="1"/>
          </p:cNvPicPr>
          <p:nvPr/>
        </p:nvPicPr>
        <p:blipFill>
          <a:blip r:embed="rId4"/>
          <a:stretch>
            <a:fillRect/>
          </a:stretch>
        </p:blipFill>
        <p:spPr>
          <a:xfrm>
            <a:off x="6616990" y="730197"/>
            <a:ext cx="5033298" cy="1446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文本框 13">
            <a:extLst>
              <a:ext uri="{FF2B5EF4-FFF2-40B4-BE49-F238E27FC236}">
                <a16:creationId xmlns:a16="http://schemas.microsoft.com/office/drawing/2014/main" id="{38A1A4CB-2CD0-70D3-860A-630638848E0A}"/>
              </a:ext>
            </a:extLst>
          </p:cNvPr>
          <p:cNvSpPr txBox="1"/>
          <p:nvPr/>
        </p:nvSpPr>
        <p:spPr>
          <a:xfrm>
            <a:off x="336262" y="5427424"/>
            <a:ext cx="5603875" cy="861967"/>
          </a:xfrm>
          <a:prstGeom prst="rect">
            <a:avLst/>
          </a:prstGeom>
          <a:noFill/>
        </p:spPr>
        <p:txBody>
          <a:bodyPr wrap="square">
            <a:spAutoFit/>
          </a:bodyPr>
          <a:lstStyle/>
          <a:p>
            <a:r>
              <a:rPr lang="en-US" altLang="zh-CN" sz="1667" dirty="0">
                <a:latin typeface="Times New Roman" panose="02020603050405020304" pitchFamily="18" charset="0"/>
                <a:cs typeface="Times New Roman" panose="02020603050405020304" pitchFamily="18" charset="0"/>
              </a:rPr>
              <a:t>LLM ratings before and after manipulation. All three LLM review systems can be manipulated towards giving significantly better ratings.</a:t>
            </a:r>
            <a:endParaRPr lang="zh-CN" altLang="en-US" sz="1667"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FC9AD1F-DB0B-B8DA-4918-E5BA3DD071DF}"/>
              </a:ext>
            </a:extLst>
          </p:cNvPr>
          <p:cNvSpPr txBox="1"/>
          <p:nvPr/>
        </p:nvSpPr>
        <p:spPr>
          <a:xfrm>
            <a:off x="336262" y="140523"/>
            <a:ext cx="6096000" cy="400110"/>
          </a:xfrm>
          <a:prstGeom prst="rect">
            <a:avLst/>
          </a:prstGeom>
          <a:noFill/>
        </p:spPr>
        <p:txBody>
          <a:bodyPr wrap="square">
            <a:spAutoFit/>
          </a:bodyPr>
          <a:lstStyle/>
          <a:p>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Key </a:t>
            </a:r>
            <a:r>
              <a:rPr lang="en-US" altLang="zh-CN" sz="2000" b="1" dirty="0" err="1">
                <a:latin typeface="Times New Roman" panose="02020603050405020304" pitchFamily="18" charset="0"/>
                <a:ea typeface="Calibri" panose="020F0502020204030204" pitchFamily="34" charset="0"/>
                <a:cs typeface="Times New Roman" panose="02020603050405020304" pitchFamily="18" charset="0"/>
              </a:rPr>
              <a:t>findings:Explicit</a:t>
            </a: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 Manipulation</a:t>
            </a:r>
            <a:endParaRPr lang="zh-CN" altLang="en-US" sz="2000" b="1" dirty="0">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76BD4E65-276D-5CB6-14D3-744F28E7CC89}"/>
              </a:ext>
            </a:extLst>
          </p:cNvPr>
          <p:cNvCxnSpPr>
            <a:cxnSpLocks/>
          </p:cNvCxnSpPr>
          <p:nvPr/>
        </p:nvCxnSpPr>
        <p:spPr>
          <a:xfrm>
            <a:off x="8821979" y="4012046"/>
            <a:ext cx="0" cy="8180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4A096AA0-9809-35FD-2B58-0BB33C60774B}"/>
              </a:ext>
            </a:extLst>
          </p:cNvPr>
          <p:cNvCxnSpPr/>
          <p:nvPr/>
        </p:nvCxnSpPr>
        <p:spPr>
          <a:xfrm>
            <a:off x="5859318" y="5559137"/>
            <a:ext cx="9986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6504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32FBA-7093-61E3-9716-78976E5F36E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5077D27-A7C8-B042-FBC8-507E8087C435}"/>
              </a:ext>
            </a:extLst>
          </p:cNvPr>
          <p:cNvPicPr>
            <a:picLocks noChangeAspect="1"/>
          </p:cNvPicPr>
          <p:nvPr/>
        </p:nvPicPr>
        <p:blipFill>
          <a:blip r:embed="rId3"/>
          <a:stretch>
            <a:fillRect/>
          </a:stretch>
        </p:blipFill>
        <p:spPr>
          <a:xfrm>
            <a:off x="607045" y="1265281"/>
            <a:ext cx="5156791" cy="405257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文本框 5">
            <a:extLst>
              <a:ext uri="{FF2B5EF4-FFF2-40B4-BE49-F238E27FC236}">
                <a16:creationId xmlns:a16="http://schemas.microsoft.com/office/drawing/2014/main" id="{9AA52F0E-3C75-6220-C4E7-FF2019503046}"/>
              </a:ext>
            </a:extLst>
          </p:cNvPr>
          <p:cNvSpPr txBox="1"/>
          <p:nvPr/>
        </p:nvSpPr>
        <p:spPr>
          <a:xfrm>
            <a:off x="6273210" y="1831042"/>
            <a:ext cx="5156791" cy="2554545"/>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Systematic impact on the Top-30% papers. Each point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 indicates that when x% of human reviews are replaced by LLM reviews, y% of top-30% papers are accordingly replaced with originally lower-ranking papers.</a:t>
            </a:r>
          </a:p>
          <a:p>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The influence on ranking shifts becomes more pronounced as the replacement ratio increases. </a:t>
            </a:r>
            <a:endParaRPr lang="zh-CN" altLang="en-US"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E34D5EA-D6A4-21CC-D12C-05B39006F6C5}"/>
              </a:ext>
            </a:extLst>
          </p:cNvPr>
          <p:cNvSpPr txBox="1"/>
          <p:nvPr/>
        </p:nvSpPr>
        <p:spPr>
          <a:xfrm>
            <a:off x="607044" y="290294"/>
            <a:ext cx="6096000" cy="400110"/>
          </a:xfrm>
          <a:prstGeom prst="rect">
            <a:avLst/>
          </a:prstGeom>
          <a:noFill/>
        </p:spPr>
        <p:txBody>
          <a:bodyPr wrap="square">
            <a:spAutoFit/>
          </a:bodyPr>
          <a:lstStyle/>
          <a:p>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Key </a:t>
            </a:r>
            <a:r>
              <a:rPr lang="en-US" altLang="zh-CN" sz="2000" b="1" dirty="0" err="1">
                <a:latin typeface="Times New Roman" panose="02020603050405020304" pitchFamily="18" charset="0"/>
                <a:ea typeface="Calibri" panose="020F0502020204030204" pitchFamily="34" charset="0"/>
                <a:cs typeface="Times New Roman" panose="02020603050405020304" pitchFamily="18" charset="0"/>
              </a:rPr>
              <a:t>findings:Explicit</a:t>
            </a: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 Manipulation</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9194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07BF9-AD9F-2DEC-C30E-53ECA19A831E}"/>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B434B87C-4DD6-78D2-59B1-0C5C95E12012}"/>
              </a:ext>
            </a:extLst>
          </p:cNvPr>
          <p:cNvPicPr>
            <a:picLocks noChangeAspect="1"/>
          </p:cNvPicPr>
          <p:nvPr/>
        </p:nvPicPr>
        <p:blipFill>
          <a:blip r:embed="rId3"/>
          <a:stretch>
            <a:fillRect/>
          </a:stretch>
        </p:blipFill>
        <p:spPr>
          <a:xfrm>
            <a:off x="869156" y="831562"/>
            <a:ext cx="9596958" cy="44254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文本框 12">
            <a:extLst>
              <a:ext uri="{FF2B5EF4-FFF2-40B4-BE49-F238E27FC236}">
                <a16:creationId xmlns:a16="http://schemas.microsoft.com/office/drawing/2014/main" id="{AF576CF9-3D81-1B50-6AC2-E34502288D0B}"/>
              </a:ext>
            </a:extLst>
          </p:cNvPr>
          <p:cNvSpPr txBox="1"/>
          <p:nvPr/>
        </p:nvSpPr>
        <p:spPr>
          <a:xfrm>
            <a:off x="1122141" y="5647297"/>
            <a:ext cx="9459827"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A case of implicit manipulation. LLMs tend to reiterate the limitations disclosed by authors in the paper. Texts with same background color share similar meaning. </a:t>
            </a:r>
            <a:endParaRPr lang="zh-CN" altLang="en-US"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B768C7F-291E-EF3B-5EEA-0AFE7984BF98}"/>
              </a:ext>
            </a:extLst>
          </p:cNvPr>
          <p:cNvSpPr txBox="1"/>
          <p:nvPr/>
        </p:nvSpPr>
        <p:spPr>
          <a:xfrm>
            <a:off x="1076974" y="290294"/>
            <a:ext cx="6096000" cy="400110"/>
          </a:xfrm>
          <a:prstGeom prst="rect">
            <a:avLst/>
          </a:prstGeom>
          <a:noFill/>
        </p:spPr>
        <p:txBody>
          <a:bodyPr wrap="square">
            <a:spAutoFit/>
          </a:bodyPr>
          <a:lstStyle/>
          <a:p>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Key </a:t>
            </a:r>
            <a:r>
              <a:rPr lang="en-US" altLang="zh-CN" sz="2000" b="1" dirty="0" err="1">
                <a:latin typeface="Times New Roman" panose="02020603050405020304" pitchFamily="18" charset="0"/>
                <a:ea typeface="Calibri" panose="020F0502020204030204" pitchFamily="34" charset="0"/>
                <a:cs typeface="Times New Roman" panose="02020603050405020304" pitchFamily="18" charset="0"/>
              </a:rPr>
              <a:t>findings:Implicit</a:t>
            </a: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 Manipulation</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505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17314-26C5-3701-98E4-147C46324D9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31C7F2FE-8ABA-D4C8-FEED-8A32851A6C64}"/>
              </a:ext>
            </a:extLst>
          </p:cNvPr>
          <p:cNvPicPr>
            <a:picLocks noChangeAspect="1"/>
          </p:cNvPicPr>
          <p:nvPr/>
        </p:nvPicPr>
        <p:blipFill>
          <a:blip r:embed="rId3"/>
          <a:stretch>
            <a:fillRect/>
          </a:stretch>
        </p:blipFill>
        <p:spPr>
          <a:xfrm>
            <a:off x="553065" y="1272967"/>
            <a:ext cx="5668166" cy="3802593"/>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2ED34B87-245A-508B-2842-E5D96784A463}"/>
              </a:ext>
            </a:extLst>
          </p:cNvPr>
          <p:cNvSpPr txBox="1"/>
          <p:nvPr/>
        </p:nvSpPr>
        <p:spPr>
          <a:xfrm>
            <a:off x="6855310" y="1825057"/>
            <a:ext cx="4783625" cy="2246384"/>
          </a:xfrm>
          <a:prstGeom prst="rect">
            <a:avLst/>
          </a:prstGeom>
          <a:noFill/>
        </p:spPr>
        <p:txBody>
          <a:bodyPr wrap="square">
            <a:spAutoFit/>
          </a:bodyPr>
          <a:lstStyle/>
          <a:p>
            <a:r>
              <a:rPr lang="en-US" altLang="zh-CN" sz="2333" dirty="0">
                <a:latin typeface="Times New Roman" panose="02020603050405020304" pitchFamily="18" charset="0"/>
                <a:cs typeface="Times New Roman" panose="02020603050405020304" pitchFamily="18" charset="0"/>
              </a:rPr>
              <a:t>LLM-generated reviews is 4.5 times more consistent with authors’ proclaimed limitations than human-generated reviews, indicating that LLMs tend to reiterate the limitations disclosed by authors.</a:t>
            </a:r>
            <a:endParaRPr lang="zh-CN" altLang="en-US" sz="2333"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1BFB588-6DD4-CCC2-BD4C-7156D2987753}"/>
              </a:ext>
            </a:extLst>
          </p:cNvPr>
          <p:cNvSpPr txBox="1"/>
          <p:nvPr/>
        </p:nvSpPr>
        <p:spPr>
          <a:xfrm>
            <a:off x="553065" y="297911"/>
            <a:ext cx="6096000" cy="400110"/>
          </a:xfrm>
          <a:prstGeom prst="rect">
            <a:avLst/>
          </a:prstGeom>
          <a:noFill/>
        </p:spPr>
        <p:txBody>
          <a:bodyPr wrap="square">
            <a:spAutoFit/>
          </a:bodyPr>
          <a:lstStyle/>
          <a:p>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Key </a:t>
            </a:r>
            <a:r>
              <a:rPr lang="en-US" altLang="zh-CN" sz="2000" b="1" dirty="0" err="1">
                <a:latin typeface="Times New Roman" panose="02020603050405020304" pitchFamily="18" charset="0"/>
                <a:ea typeface="Calibri" panose="020F0502020204030204" pitchFamily="34" charset="0"/>
                <a:cs typeface="Times New Roman" panose="02020603050405020304" pitchFamily="18" charset="0"/>
              </a:rPr>
              <a:t>findings:Implicit</a:t>
            </a:r>
            <a:r>
              <a:rPr lang="en-US" altLang="zh-CN" sz="2000" b="1" dirty="0">
                <a:latin typeface="Times New Roman" panose="02020603050405020304" pitchFamily="18" charset="0"/>
                <a:ea typeface="Calibri" panose="020F0502020204030204" pitchFamily="34" charset="0"/>
                <a:cs typeface="Times New Roman" panose="02020603050405020304" pitchFamily="18" charset="0"/>
              </a:rPr>
              <a:t> Manipulation</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42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2AA67-E090-F9F8-8E01-CE89587414C9}"/>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CF01533E-B0CA-5F49-C1B9-8392E6B5281A}"/>
              </a:ext>
            </a:extLst>
          </p:cNvPr>
          <p:cNvSpPr txBox="1"/>
          <p:nvPr/>
        </p:nvSpPr>
        <p:spPr>
          <a:xfrm>
            <a:off x="858152" y="354592"/>
            <a:ext cx="6096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Key findings:</a:t>
            </a:r>
            <a:r>
              <a:rPr lang="en-US" altLang="zh-CN" sz="2000" b="1" dirty="0">
                <a:latin typeface="Times New Roman" panose="02020603050405020304" pitchFamily="18" charset="0"/>
                <a:ea typeface="Merriweather Bold" pitchFamily="34" charset="-122"/>
                <a:cs typeface="Times New Roman" panose="02020603050405020304" pitchFamily="18" charset="0"/>
              </a:rPr>
              <a:t> Inherent Flaws</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41F3CAA0-D566-64F4-5CBC-D945CD7736EB}"/>
              </a:ext>
            </a:extLst>
          </p:cNvPr>
          <p:cNvSpPr txBox="1"/>
          <p:nvPr/>
        </p:nvSpPr>
        <p:spPr>
          <a:xfrm>
            <a:off x="858152" y="768671"/>
            <a:ext cx="6096000" cy="348878"/>
          </a:xfrm>
          <a:prstGeom prst="rect">
            <a:avLst/>
          </a:prstGeom>
          <a:noFill/>
        </p:spPr>
        <p:txBody>
          <a:bodyPr wrap="square">
            <a:spAutoFit/>
          </a:bodyPr>
          <a:lstStyle/>
          <a:p>
            <a:r>
              <a:rPr lang="en-US" altLang="zh-CN" sz="1667" dirty="0">
                <a:highlight>
                  <a:srgbClr val="FFFF00"/>
                </a:highlight>
                <a:latin typeface="Times New Roman" panose="02020603050405020304" pitchFamily="18" charset="0"/>
                <a:cs typeface="Times New Roman" panose="02020603050405020304" pitchFamily="18" charset="0"/>
              </a:rPr>
              <a:t>Hallucinations</a:t>
            </a:r>
            <a:r>
              <a:rPr lang="en-US" altLang="zh-CN" sz="1667" dirty="0">
                <a:latin typeface="Times New Roman" panose="02020603050405020304" pitchFamily="18" charset="0"/>
                <a:cs typeface="Times New Roman" panose="02020603050405020304" pitchFamily="18" charset="0"/>
              </a:rPr>
              <a:t> in LLM review</a:t>
            </a:r>
            <a:endParaRPr lang="zh-CN" altLang="en-US" sz="1667"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DB2AD2F-1A4A-B20D-EF6F-7DB0BA073A62}"/>
              </a:ext>
            </a:extLst>
          </p:cNvPr>
          <p:cNvPicPr>
            <a:picLocks noChangeAspect="1"/>
          </p:cNvPicPr>
          <p:nvPr/>
        </p:nvPicPr>
        <p:blipFill>
          <a:blip r:embed="rId3"/>
          <a:stretch>
            <a:fillRect/>
          </a:stretch>
        </p:blipFill>
        <p:spPr>
          <a:xfrm>
            <a:off x="5634544" y="2020"/>
            <a:ext cx="5893593" cy="6413835"/>
          </a:xfrm>
          <a:prstGeom prst="rect">
            <a:avLst/>
          </a:prstGeom>
        </p:spPr>
      </p:pic>
      <p:sp>
        <p:nvSpPr>
          <p:cNvPr id="8" name="文本框 7">
            <a:extLst>
              <a:ext uri="{FF2B5EF4-FFF2-40B4-BE49-F238E27FC236}">
                <a16:creationId xmlns:a16="http://schemas.microsoft.com/office/drawing/2014/main" id="{64F2B197-B2D0-DDC3-92E8-C8AD06CD98C1}"/>
              </a:ext>
            </a:extLst>
          </p:cNvPr>
          <p:cNvSpPr txBox="1"/>
          <p:nvPr/>
        </p:nvSpPr>
        <p:spPr>
          <a:xfrm>
            <a:off x="858152" y="2167117"/>
            <a:ext cx="4463558" cy="2554545"/>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Examination of hallucination issues in LLM reviewers. </a:t>
            </a:r>
            <a:r>
              <a:rPr lang="en-US" altLang="zh-CN" sz="2000" dirty="0">
                <a:highlight>
                  <a:srgbClr val="FFFF00"/>
                </a:highlight>
                <a:latin typeface="Times New Roman" panose="02020603050405020304" pitchFamily="18" charset="0"/>
                <a:cs typeface="Times New Roman" panose="02020603050405020304" pitchFamily="18" charset="0"/>
              </a:rPr>
              <a:t>All three systems are fed with an empty paper.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 LLM Review exhibits clear hallucination issues by mentioning a novel methodology and well-written paper on this empty paper. </a:t>
            </a:r>
            <a:endParaRPr lang="zh-CN" altLang="en-US"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BF0438C-134D-018E-D134-A86BDDEA61C6}"/>
              </a:ext>
            </a:extLst>
          </p:cNvPr>
          <p:cNvSpPr txBox="1"/>
          <p:nvPr/>
        </p:nvSpPr>
        <p:spPr>
          <a:xfrm>
            <a:off x="858152" y="5018514"/>
            <a:ext cx="4463558" cy="1015663"/>
          </a:xfrm>
          <a:prstGeom prst="rect">
            <a:avLst/>
          </a:prstGeom>
          <a:noFill/>
        </p:spPr>
        <p:txBody>
          <a:bodyPr wrap="square">
            <a:spAutoFit/>
          </a:bodyPr>
          <a:lstStyle>
            <a:defPPr>
              <a:defRPr lang="zh-CN"/>
            </a:defPPr>
            <a:lvl1pPr>
              <a:defRPr sz="2400">
                <a:latin typeface="Times New Roman" panose="02020603050405020304" pitchFamily="18" charset="0"/>
                <a:cs typeface="Times New Roman" panose="02020603050405020304" pitchFamily="18" charset="0"/>
              </a:defRPr>
            </a:lvl1pPr>
          </a:lstStyle>
          <a:p>
            <a:r>
              <a:rPr lang="en-US" altLang="zh-CN" sz="2000" dirty="0"/>
              <a:t>But does it mean that the hallucination issues in the three review systems are robust? </a:t>
            </a:r>
            <a:endParaRPr lang="zh-CN" altLang="en-US" sz="2000" dirty="0"/>
          </a:p>
        </p:txBody>
      </p:sp>
    </p:spTree>
    <p:extLst>
      <p:ext uri="{BB962C8B-B14F-4D97-AF65-F5344CB8AC3E}">
        <p14:creationId xmlns:p14="http://schemas.microsoft.com/office/powerpoint/2010/main" val="1028775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705CE-58E7-9E5E-D6B8-678DF217FCC2}"/>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FD17F10-758C-DAE4-9955-D178FE782709}"/>
              </a:ext>
            </a:extLst>
          </p:cNvPr>
          <p:cNvPicPr>
            <a:picLocks noChangeAspect="1"/>
          </p:cNvPicPr>
          <p:nvPr/>
        </p:nvPicPr>
        <p:blipFill>
          <a:blip r:embed="rId3"/>
          <a:stretch>
            <a:fillRect/>
          </a:stretch>
        </p:blipFill>
        <p:spPr>
          <a:xfrm>
            <a:off x="869156" y="1321594"/>
            <a:ext cx="10592883" cy="3365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a:extLst>
              <a:ext uri="{FF2B5EF4-FFF2-40B4-BE49-F238E27FC236}">
                <a16:creationId xmlns:a16="http://schemas.microsoft.com/office/drawing/2014/main" id="{30DDD713-F251-1164-48D9-F0693B4F2398}"/>
              </a:ext>
            </a:extLst>
          </p:cNvPr>
          <p:cNvSpPr txBox="1"/>
          <p:nvPr/>
        </p:nvSpPr>
        <p:spPr>
          <a:xfrm>
            <a:off x="869156" y="5243716"/>
            <a:ext cx="9688232"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Rating distributions with different paper contents of three review systems. Papers with incomplete content have the potential to receive higher rating than full papers, indicating the unreliability of LLM reviews. </a:t>
            </a:r>
            <a:endParaRPr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648289A-5CB3-5FCB-118C-E50B86145AB0}"/>
              </a:ext>
            </a:extLst>
          </p:cNvPr>
          <p:cNvSpPr txBox="1"/>
          <p:nvPr/>
        </p:nvSpPr>
        <p:spPr>
          <a:xfrm>
            <a:off x="869156" y="692348"/>
            <a:ext cx="6096000"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Hallucinations in LLM review</a:t>
            </a:r>
            <a:endParaRPr lang="zh-CN" altLang="en-US"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2BD5123-B549-69A2-DA23-126A460F5646}"/>
              </a:ext>
            </a:extLst>
          </p:cNvPr>
          <p:cNvSpPr txBox="1"/>
          <p:nvPr/>
        </p:nvSpPr>
        <p:spPr>
          <a:xfrm>
            <a:off x="858152" y="314876"/>
            <a:ext cx="6096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Key findings:</a:t>
            </a:r>
            <a:r>
              <a:rPr lang="en-US" altLang="zh-CN" sz="2000" b="1" dirty="0">
                <a:latin typeface="Times New Roman" panose="02020603050405020304" pitchFamily="18" charset="0"/>
                <a:ea typeface="Merriweather Bold" pitchFamily="34" charset="-122"/>
                <a:cs typeface="Times New Roman" panose="02020603050405020304" pitchFamily="18" charset="0"/>
              </a:rPr>
              <a:t> Inherent Flaws</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110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B116-0F8B-B3B2-5DE5-ACD0974155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5B3818-C839-7502-4EAA-8D70B654241B}"/>
              </a:ext>
            </a:extLst>
          </p:cNvPr>
          <p:cNvSpPr txBox="1"/>
          <p:nvPr/>
        </p:nvSpPr>
        <p:spPr>
          <a:xfrm>
            <a:off x="294468" y="2061275"/>
            <a:ext cx="5145437" cy="1323439"/>
          </a:xfrm>
          <a:prstGeom prst="rect">
            <a:avLst/>
          </a:prstGeom>
          <a:noFill/>
        </p:spPr>
        <p:txBody>
          <a:bodyPr wrap="square" rtlCol="0">
            <a:spAutoFit/>
          </a:bodyPr>
          <a:lstStyle/>
          <a:p>
            <a:r>
              <a:rPr lang="en-US" altLang="zh-CN" sz="4000" dirty="0"/>
              <a:t>What</a:t>
            </a:r>
            <a:r>
              <a:rPr lang="zh-CN" altLang="en-US" sz="4000" dirty="0"/>
              <a:t> </a:t>
            </a:r>
            <a:r>
              <a:rPr lang="en-US" altLang="zh-CN" sz="4000" dirty="0"/>
              <a:t>makes</a:t>
            </a:r>
            <a:r>
              <a:rPr lang="zh-CN" altLang="en-US" sz="4000" dirty="0"/>
              <a:t> </a:t>
            </a:r>
            <a:r>
              <a:rPr lang="en-US" altLang="zh-CN" sz="4000" dirty="0"/>
              <a:t>a</a:t>
            </a:r>
            <a:r>
              <a:rPr lang="zh-CN" altLang="en-US" sz="4000" dirty="0"/>
              <a:t> </a:t>
            </a:r>
            <a:r>
              <a:rPr lang="en-US" altLang="zh-CN" sz="4000" dirty="0"/>
              <a:t>Good</a:t>
            </a:r>
            <a:r>
              <a:rPr lang="zh-CN" altLang="en-US" sz="4000" dirty="0"/>
              <a:t> </a:t>
            </a:r>
            <a:r>
              <a:rPr lang="en-US" altLang="zh-CN" sz="4000" dirty="0"/>
              <a:t>Prompt</a:t>
            </a:r>
            <a:r>
              <a:rPr lang="zh-CN" altLang="en-US" sz="4000" dirty="0"/>
              <a:t> </a:t>
            </a:r>
            <a:r>
              <a:rPr lang="en-US" altLang="zh-CN" sz="4000" dirty="0"/>
              <a:t>Engineer?</a:t>
            </a:r>
          </a:p>
        </p:txBody>
      </p:sp>
      <p:sp>
        <p:nvSpPr>
          <p:cNvPr id="4" name="TextBox 3">
            <a:extLst>
              <a:ext uri="{FF2B5EF4-FFF2-40B4-BE49-F238E27FC236}">
                <a16:creationId xmlns:a16="http://schemas.microsoft.com/office/drawing/2014/main" id="{022AA97F-6668-A20A-2F84-85AC3F607AD7}"/>
              </a:ext>
            </a:extLst>
          </p:cNvPr>
          <p:cNvSpPr txBox="1"/>
          <p:nvPr/>
        </p:nvSpPr>
        <p:spPr>
          <a:xfrm>
            <a:off x="5161324" y="184550"/>
            <a:ext cx="7030676" cy="6924973"/>
          </a:xfrm>
          <a:prstGeom prst="rect">
            <a:avLst/>
          </a:prstGeom>
          <a:noFill/>
        </p:spPr>
        <p:txBody>
          <a:bodyPr wrap="square" rtlCol="0">
            <a:spAutoFit/>
          </a:bodyPr>
          <a:lstStyle/>
          <a:p>
            <a:pPr marL="285750"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en-US" altLang="zh-CN" sz="2600" b="1" dirty="0">
                <a:latin typeface="Arial" panose="020B0604020202020204" pitchFamily="34" charset="0"/>
                <a:cs typeface="Arial" panose="020B0604020202020204" pitchFamily="34" charset="0"/>
                <a:sym typeface="+mn-ea"/>
              </a:rPr>
              <a:t>Capable</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LLMs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(last</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time</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&amp;</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this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time)</a:t>
            </a:r>
          </a:p>
          <a:p>
            <a:endParaRPr lang="en-US" altLang="zh-CN" sz="26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en-US" altLang="zh-CN" sz="2600" b="1" dirty="0">
                <a:latin typeface="Arial" panose="020B0604020202020204" pitchFamily="34" charset="0"/>
                <a:cs typeface="Arial" panose="020B0604020202020204" pitchFamily="34" charset="0"/>
                <a:sym typeface="+mn-ea"/>
              </a:rPr>
              <a:t>Skills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using</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LLMs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(last time)</a:t>
            </a:r>
          </a:p>
          <a:p>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Know</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LLMs</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well</a:t>
            </a:r>
            <a:r>
              <a:rPr lang="zh-CN" altLang="en-US" sz="2600" dirty="0">
                <a:latin typeface="Arial" panose="020B0604020202020204" pitchFamily="34" charset="0"/>
                <a:cs typeface="Arial" panose="020B0604020202020204" pitchFamily="34" charset="0"/>
                <a:sym typeface="+mn-ea"/>
              </a:rPr>
              <a:t> </a:t>
            </a: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Know</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some</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tricks (prompt skills)</a:t>
            </a: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en-US" altLang="zh-CN" sz="2600" b="1" dirty="0">
                <a:latin typeface="Arial" panose="020B0604020202020204" pitchFamily="34" charset="0"/>
                <a:cs typeface="Arial" panose="020B0604020202020204" pitchFamily="34" charset="0"/>
                <a:sym typeface="+mn-ea"/>
              </a:rPr>
              <a:t>Your</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own</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domain</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skills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(last time)</a:t>
            </a:r>
          </a:p>
          <a:p>
            <a:endParaRPr lang="en-US" altLang="zh-CN" sz="2600" b="1"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Structured</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guide</a:t>
            </a: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Detailed</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guide</a:t>
            </a: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Customize to your language style</a:t>
            </a:r>
          </a:p>
          <a:p>
            <a:pPr lvl="1"/>
            <a:endParaRPr lang="en-US" altLang="zh-CN" sz="28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1626707381"/>
      </p:ext>
    </p:extLst>
  </p:cSld>
  <p:clrMapOvr>
    <a:masterClrMapping/>
  </p:clrMapOvr>
  <mc:AlternateContent xmlns:mc="http://schemas.openxmlformats.org/markup-compatibility/2006" xmlns:p14="http://schemas.microsoft.com/office/powerpoint/2010/main">
    <mc:Choice Requires="p14">
      <p:transition spd="slow" p14:dur="2000" advTm="91398"/>
    </mc:Choice>
    <mc:Fallback xmlns="">
      <p:transition spd="slow" advTm="9139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06F6B-E5E5-D5A3-C824-D6CC5C4E0F3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C95F4E8E-8D11-A86D-3560-3C0D7F6C0A5B}"/>
              </a:ext>
            </a:extLst>
          </p:cNvPr>
          <p:cNvSpPr txBox="1"/>
          <p:nvPr/>
        </p:nvSpPr>
        <p:spPr>
          <a:xfrm>
            <a:off x="869156" y="251624"/>
            <a:ext cx="6096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Key findings:</a:t>
            </a:r>
            <a:r>
              <a:rPr lang="en-US" altLang="zh-CN" sz="2000" b="1" dirty="0">
                <a:latin typeface="Times New Roman" panose="02020603050405020304" pitchFamily="18" charset="0"/>
                <a:ea typeface="Merriweather Bold" pitchFamily="34" charset="-122"/>
                <a:cs typeface="Times New Roman" panose="02020603050405020304" pitchFamily="18" charset="0"/>
              </a:rPr>
              <a:t> Inherent Flaws</a:t>
            </a:r>
            <a:endParaRPr lang="zh-CN" altLang="en-US" sz="2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AE476EA-1905-A2DF-BC7C-01CE52F4C411}"/>
              </a:ext>
            </a:extLst>
          </p:cNvPr>
          <p:cNvSpPr txBox="1"/>
          <p:nvPr/>
        </p:nvSpPr>
        <p:spPr>
          <a:xfrm>
            <a:off x="869156" y="692348"/>
            <a:ext cx="6096000"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Bias in LLM-review regarding paper length.</a:t>
            </a:r>
            <a:endParaRPr lang="zh-CN" altLang="en-US"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EC655CB-6C7A-0BE5-5D46-CCCFC90B2ED2}"/>
              </a:ext>
            </a:extLst>
          </p:cNvPr>
          <p:cNvPicPr>
            <a:picLocks noChangeAspect="1"/>
          </p:cNvPicPr>
          <p:nvPr/>
        </p:nvPicPr>
        <p:blipFill>
          <a:blip r:embed="rId3"/>
          <a:stretch>
            <a:fillRect/>
          </a:stretch>
        </p:blipFill>
        <p:spPr>
          <a:xfrm>
            <a:off x="0" y="1298042"/>
            <a:ext cx="11621428" cy="3551886"/>
          </a:xfrm>
          <a:prstGeom prst="rect">
            <a:avLst/>
          </a:prstGeom>
        </p:spPr>
      </p:pic>
      <p:sp>
        <p:nvSpPr>
          <p:cNvPr id="6" name="文本框 5">
            <a:extLst>
              <a:ext uri="{FF2B5EF4-FFF2-40B4-BE49-F238E27FC236}">
                <a16:creationId xmlns:a16="http://schemas.microsoft.com/office/drawing/2014/main" id="{C0EC330E-B13B-E6CA-D8D5-7EE0DB18AE36}"/>
              </a:ext>
            </a:extLst>
          </p:cNvPr>
          <p:cNvSpPr txBox="1"/>
          <p:nvPr/>
        </p:nvSpPr>
        <p:spPr>
          <a:xfrm>
            <a:off x="869156" y="5290653"/>
            <a:ext cx="10069232"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Examination of LLMs’ preference of length in paper reviewing. Generally, all these review systems have preference towards longer papers.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252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8BB34-E0DB-D9F2-6CDA-53ACC102F395}"/>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D3EC80C0-0620-9AD8-11B1-E3C995DD3F59}"/>
              </a:ext>
            </a:extLst>
          </p:cNvPr>
          <p:cNvSpPr txBox="1"/>
          <p:nvPr/>
        </p:nvSpPr>
        <p:spPr>
          <a:xfrm>
            <a:off x="869156" y="692348"/>
            <a:ext cx="6096000"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Bias in LLM-review regarding authorship.</a:t>
            </a: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163CA08-3092-73B0-BD38-D54C6369F421}"/>
              </a:ext>
            </a:extLst>
          </p:cNvPr>
          <p:cNvPicPr>
            <a:picLocks noChangeAspect="1"/>
          </p:cNvPicPr>
          <p:nvPr/>
        </p:nvPicPr>
        <p:blipFill>
          <a:blip r:embed="rId3"/>
          <a:stretch>
            <a:fillRect/>
          </a:stretch>
        </p:blipFill>
        <p:spPr>
          <a:xfrm>
            <a:off x="729956" y="1491454"/>
            <a:ext cx="5211239" cy="39723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文本框 7">
            <a:extLst>
              <a:ext uri="{FF2B5EF4-FFF2-40B4-BE49-F238E27FC236}">
                <a16:creationId xmlns:a16="http://schemas.microsoft.com/office/drawing/2014/main" id="{52072079-39CF-2EB3-7E81-62677772387E}"/>
              </a:ext>
            </a:extLst>
          </p:cNvPr>
          <p:cNvSpPr txBox="1"/>
          <p:nvPr/>
        </p:nvSpPr>
        <p:spPr>
          <a:xfrm>
            <a:off x="6533851" y="4893160"/>
            <a:ext cx="4661117"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Bias in LLMs regarding authorship. Papers with more famous affiliations and authors have higher potential to be accepted.</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D9C239B-84FF-81AC-88C2-86FECA80BD87}"/>
              </a:ext>
            </a:extLst>
          </p:cNvPr>
          <p:cNvSpPr txBox="1"/>
          <p:nvPr/>
        </p:nvSpPr>
        <p:spPr>
          <a:xfrm>
            <a:off x="6533851" y="707334"/>
            <a:ext cx="4661117" cy="3682418"/>
          </a:xfrm>
          <a:prstGeom prst="rect">
            <a:avLst/>
          </a:prstGeom>
          <a:noFill/>
        </p:spPr>
        <p:txBody>
          <a:bodyPr wrap="square">
            <a:spAutoFit/>
          </a:bodyPr>
          <a:lstStyle/>
          <a:p>
            <a:r>
              <a:rPr lang="en-US" altLang="zh-CN" sz="2333" dirty="0">
                <a:latin typeface="Times New Roman" panose="02020603050405020304" pitchFamily="18" charset="0"/>
                <a:cs typeface="Times New Roman" panose="02020603050405020304" pitchFamily="18" charset="0"/>
              </a:rPr>
              <a:t>• Universities, from the top four institutions in the QS Computer Science ranking :MIT, Carnegie Mellon University, Stanford, and University of Oxford. </a:t>
            </a:r>
          </a:p>
          <a:p>
            <a:endParaRPr lang="en-US" altLang="zh-CN" sz="2333" dirty="0">
              <a:latin typeface="Times New Roman" panose="02020603050405020304" pitchFamily="18" charset="0"/>
              <a:cs typeface="Times New Roman" panose="02020603050405020304" pitchFamily="18" charset="0"/>
            </a:endParaRPr>
          </a:p>
          <a:p>
            <a:r>
              <a:rPr lang="en-US" altLang="zh-CN" sz="2333" dirty="0">
                <a:latin typeface="Times New Roman" panose="02020603050405020304" pitchFamily="18" charset="0"/>
                <a:cs typeface="Times New Roman" panose="02020603050405020304" pitchFamily="18" charset="0"/>
              </a:rPr>
              <a:t>• Companies, including prominent AI research organizations: Google Research, Microsoft Research, Meta, and OpenAI.</a:t>
            </a:r>
            <a:endParaRPr lang="zh-CN" altLang="en-US" sz="2333"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3D7EA1A9-D835-6ACD-8AE3-565CBD1F71DB}"/>
              </a:ext>
            </a:extLst>
          </p:cNvPr>
          <p:cNvSpPr txBox="1"/>
          <p:nvPr/>
        </p:nvSpPr>
        <p:spPr>
          <a:xfrm>
            <a:off x="858152" y="314876"/>
            <a:ext cx="6096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Key findings:</a:t>
            </a:r>
            <a:r>
              <a:rPr lang="en-US" altLang="zh-CN" sz="2000" b="1" dirty="0">
                <a:latin typeface="Times New Roman" panose="02020603050405020304" pitchFamily="18" charset="0"/>
                <a:ea typeface="Merriweather Bold" pitchFamily="34" charset="-122"/>
                <a:cs typeface="Times New Roman" panose="02020603050405020304" pitchFamily="18" charset="0"/>
              </a:rPr>
              <a:t> Inherent Flaws</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3480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D0FD8-705A-E2F5-1CFB-5FFB6B0C5213}"/>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3ED60DFD-BE74-392F-D806-10EC5E3D06A1}"/>
              </a:ext>
            </a:extLst>
          </p:cNvPr>
          <p:cNvSpPr txBox="1"/>
          <p:nvPr/>
        </p:nvSpPr>
        <p:spPr>
          <a:xfrm>
            <a:off x="869156" y="692348"/>
            <a:ext cx="6096000" cy="348878"/>
          </a:xfrm>
          <a:prstGeom prst="rect">
            <a:avLst/>
          </a:prstGeom>
          <a:noFill/>
        </p:spPr>
        <p:txBody>
          <a:bodyPr wrap="square">
            <a:spAutoFit/>
          </a:bodyPr>
          <a:lstStyle/>
          <a:p>
            <a:r>
              <a:rPr lang="en-US" altLang="zh-CN" sz="1667" dirty="0">
                <a:latin typeface="Times New Roman" panose="02020603050405020304" pitchFamily="18" charset="0"/>
                <a:cs typeface="Times New Roman" panose="02020603050405020304" pitchFamily="18" charset="0"/>
              </a:rPr>
              <a:t>Behaviors of Different LLMs</a:t>
            </a:r>
            <a:endParaRPr lang="zh-CN" altLang="en-US" sz="1667"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D6B58E3-28F0-7CD9-158C-FB103F7E54D9}"/>
              </a:ext>
            </a:extLst>
          </p:cNvPr>
          <p:cNvPicPr>
            <a:picLocks noChangeAspect="1"/>
          </p:cNvPicPr>
          <p:nvPr/>
        </p:nvPicPr>
        <p:blipFill>
          <a:blip r:embed="rId3"/>
          <a:stretch>
            <a:fillRect/>
          </a:stretch>
        </p:blipFill>
        <p:spPr>
          <a:xfrm>
            <a:off x="706136" y="1699365"/>
            <a:ext cx="4326542" cy="30325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文本框 5">
            <a:extLst>
              <a:ext uri="{FF2B5EF4-FFF2-40B4-BE49-F238E27FC236}">
                <a16:creationId xmlns:a16="http://schemas.microsoft.com/office/drawing/2014/main" id="{95F61EFF-8C1F-DA0C-1665-4038567D3F8F}"/>
              </a:ext>
            </a:extLst>
          </p:cNvPr>
          <p:cNvSpPr txBox="1"/>
          <p:nvPr/>
        </p:nvSpPr>
        <p:spPr>
          <a:xfrm>
            <a:off x="706136" y="5138051"/>
            <a:ext cx="4326542" cy="861967"/>
          </a:xfrm>
          <a:prstGeom prst="rect">
            <a:avLst/>
          </a:prstGeom>
          <a:noFill/>
        </p:spPr>
        <p:txBody>
          <a:bodyPr wrap="square">
            <a:spAutoFit/>
          </a:bodyPr>
          <a:lstStyle/>
          <a:p>
            <a:r>
              <a:rPr lang="en-US" altLang="zh-CN" sz="1667" dirty="0">
                <a:latin typeface="Times New Roman" panose="02020603050405020304" pitchFamily="18" charset="0"/>
                <a:cs typeface="Times New Roman" panose="02020603050405020304" pitchFamily="18" charset="0"/>
              </a:rPr>
              <a:t>LLM-human consistency is positively correlated with the capabilities (Chatbot Arena Score) of LLMs.</a:t>
            </a:r>
            <a:endParaRPr lang="zh-CN" altLang="en-US" sz="1667"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3FBABD90-8225-317A-F178-3B511F8D9752}"/>
              </a:ext>
            </a:extLst>
          </p:cNvPr>
          <p:cNvPicPr>
            <a:picLocks noChangeAspect="1"/>
          </p:cNvPicPr>
          <p:nvPr/>
        </p:nvPicPr>
        <p:blipFill>
          <a:blip r:embed="rId4"/>
          <a:stretch>
            <a:fillRect/>
          </a:stretch>
        </p:blipFill>
        <p:spPr>
          <a:xfrm>
            <a:off x="6738938" y="1650800"/>
            <a:ext cx="4266155" cy="30811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文本框 14">
            <a:extLst>
              <a:ext uri="{FF2B5EF4-FFF2-40B4-BE49-F238E27FC236}">
                <a16:creationId xmlns:a16="http://schemas.microsoft.com/office/drawing/2014/main" id="{531668C9-E1EF-2BCA-B312-9DB6D3C83679}"/>
              </a:ext>
            </a:extLst>
          </p:cNvPr>
          <p:cNvSpPr txBox="1"/>
          <p:nvPr/>
        </p:nvSpPr>
        <p:spPr>
          <a:xfrm>
            <a:off x="6681210" y="5119010"/>
            <a:ext cx="4616017" cy="861967"/>
          </a:xfrm>
          <a:prstGeom prst="rect">
            <a:avLst/>
          </a:prstGeom>
          <a:noFill/>
        </p:spPr>
        <p:txBody>
          <a:bodyPr wrap="square">
            <a:spAutoFit/>
          </a:bodyPr>
          <a:lstStyle/>
          <a:p>
            <a:r>
              <a:rPr lang="en-US" altLang="zh-CN" sz="1667" dirty="0">
                <a:latin typeface="Times New Roman" panose="02020603050405020304" pitchFamily="18" charset="0"/>
                <a:cs typeface="Times New Roman" panose="02020603050405020304" pitchFamily="18" charset="0"/>
              </a:rPr>
              <a:t>All LLMs face similar hallucination issues as "introduction" content rating reaches the percentage of over 95% relative to the "full" content rating. </a:t>
            </a:r>
            <a:endParaRPr lang="zh-CN" altLang="en-US" sz="1667"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F76CF40-E8F7-5C39-516F-99BB81133A65}"/>
              </a:ext>
            </a:extLst>
          </p:cNvPr>
          <p:cNvSpPr txBox="1"/>
          <p:nvPr/>
        </p:nvSpPr>
        <p:spPr>
          <a:xfrm>
            <a:off x="858152" y="314876"/>
            <a:ext cx="609600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Key findings:</a:t>
            </a:r>
            <a:r>
              <a:rPr lang="en-US" altLang="zh-CN" sz="2000" b="1" dirty="0">
                <a:latin typeface="Times New Roman" panose="02020603050405020304" pitchFamily="18" charset="0"/>
                <a:ea typeface="Merriweather Bold" pitchFamily="34" charset="-122"/>
                <a:cs typeface="Times New Roman" panose="02020603050405020304" pitchFamily="18" charset="0"/>
              </a:rPr>
              <a:t> Inherent Flaws</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8053C139-66E6-DDB4-D9FB-1E14FBB7E756}"/>
              </a:ext>
            </a:extLst>
          </p:cNvPr>
          <p:cNvSpPr txBox="1"/>
          <p:nvPr/>
        </p:nvSpPr>
        <p:spPr>
          <a:xfrm>
            <a:off x="4707177" y="569241"/>
            <a:ext cx="6096000" cy="60542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1667" dirty="0">
                <a:latin typeface="Times New Roman" panose="02020603050405020304" pitchFamily="18" charset="0"/>
                <a:cs typeface="Times New Roman" panose="02020603050405020304" pitchFamily="18" charset="0"/>
              </a:rPr>
              <a:t>GPT-4o &gt; DeepSeek-V2.5 &gt; Qwen-2.5-72B-Instruct &gt; Llama-3.1-70B-Instruct</a:t>
            </a:r>
            <a:endParaRPr lang="zh-CN" altLang="en-US" sz="166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23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41F95BE-8887-5050-8FAF-BDE76870057B}"/>
              </a:ext>
            </a:extLst>
          </p:cNvPr>
          <p:cNvSpPr/>
          <p:nvPr/>
        </p:nvSpPr>
        <p:spPr>
          <a:xfrm>
            <a:off x="895287" y="543553"/>
            <a:ext cx="4044851" cy="505619"/>
          </a:xfrm>
          <a:prstGeom prst="rect">
            <a:avLst/>
          </a:prstGeom>
          <a:noFill/>
          <a:ln/>
        </p:spPr>
        <p:txBody>
          <a:bodyPr wrap="none" lIns="0" tIns="0" rIns="0" bIns="0" rtlCol="0" anchor="t"/>
          <a:lstStyle/>
          <a:p>
            <a:pPr>
              <a:lnSpc>
                <a:spcPts val="3958"/>
              </a:lnSpc>
            </a:pPr>
            <a:r>
              <a:rPr lang="en-US" sz="3167" b="1" dirty="0">
                <a:solidFill>
                  <a:srgbClr val="403C4E"/>
                </a:solidFill>
                <a:latin typeface="Merriweather Bold" pitchFamily="34" charset="0"/>
                <a:ea typeface="Merriweather Bold" pitchFamily="34" charset="-122"/>
                <a:cs typeface="Merriweather Bold" pitchFamily="34" charset="-120"/>
              </a:rPr>
              <a:t>Conclusion</a:t>
            </a:r>
            <a:endParaRPr lang="en-US" sz="3167" dirty="0"/>
          </a:p>
        </p:txBody>
      </p:sp>
      <p:sp>
        <p:nvSpPr>
          <p:cNvPr id="4" name="文本框 3">
            <a:extLst>
              <a:ext uri="{FF2B5EF4-FFF2-40B4-BE49-F238E27FC236}">
                <a16:creationId xmlns:a16="http://schemas.microsoft.com/office/drawing/2014/main" id="{7AFC2B90-8182-EEA3-F475-CB660352C32D}"/>
              </a:ext>
            </a:extLst>
          </p:cNvPr>
          <p:cNvSpPr txBox="1"/>
          <p:nvPr/>
        </p:nvSpPr>
        <p:spPr>
          <a:xfrm>
            <a:off x="760094" y="1339351"/>
            <a:ext cx="11012129" cy="5017527"/>
          </a:xfrm>
          <a:prstGeom prst="rect">
            <a:avLst/>
          </a:prstGeom>
          <a:noFill/>
        </p:spPr>
        <p:txBody>
          <a:bodyPr wrap="square">
            <a:spAutoFit/>
          </a:bodyPr>
          <a:lstStyle/>
          <a:p>
            <a:r>
              <a:rPr lang="zh-CN" altLang="en-US" sz="2667" dirty="0">
                <a:latin typeface="Times New Roman" panose="02020603050405020304" pitchFamily="18" charset="0"/>
                <a:cs typeface="Times New Roman" panose="02020603050405020304" pitchFamily="18" charset="0"/>
              </a:rPr>
              <a:t>Significant Risks of LLMs in Academic Peer Review:</a:t>
            </a:r>
          </a:p>
          <a:p>
            <a:endParaRPr lang="zh-CN" altLang="en-US" sz="2667" dirty="0">
              <a:latin typeface="Times New Roman" panose="02020603050405020304" pitchFamily="18" charset="0"/>
              <a:cs typeface="Times New Roman" panose="02020603050405020304" pitchFamily="18" charset="0"/>
            </a:endParaRPr>
          </a:p>
          <a:p>
            <a:r>
              <a:rPr lang="en-US" altLang="zh-CN" sz="2667" dirty="0">
                <a:latin typeface="Times New Roman" panose="02020603050405020304" pitchFamily="18" charset="0"/>
                <a:cs typeface="Times New Roman" panose="02020603050405020304" pitchFamily="18" charset="0"/>
              </a:rPr>
              <a:t>1.</a:t>
            </a:r>
            <a:r>
              <a:rPr lang="zh-CN" altLang="en-US" sz="2667" dirty="0">
                <a:latin typeface="Times New Roman" panose="02020603050405020304" pitchFamily="18" charset="0"/>
                <a:cs typeface="Times New Roman" panose="02020603050405020304" pitchFamily="18" charset="0"/>
              </a:rPr>
              <a:t>Susceptibility to Manipulation</a:t>
            </a:r>
          </a:p>
          <a:p>
            <a:r>
              <a:rPr lang="zh-CN" altLang="en-US" sz="2667" dirty="0">
                <a:latin typeface="Times New Roman" panose="02020603050405020304" pitchFamily="18" charset="0"/>
                <a:cs typeface="Times New Roman" panose="02020603050405020304" pitchFamily="18" charset="0"/>
              </a:rPr>
              <a:t>  * Explicit manipulation: Reviews can be guided to increase paper scores</a:t>
            </a:r>
          </a:p>
          <a:p>
            <a:r>
              <a:rPr lang="zh-CN" altLang="en-US" sz="2667" dirty="0">
                <a:latin typeface="Times New Roman" panose="02020603050405020304" pitchFamily="18" charset="0"/>
                <a:cs typeface="Times New Roman" panose="02020603050405020304" pitchFamily="18" charset="0"/>
              </a:rPr>
              <a:t>  * Implicit manipulation: Tendency to echo limitations stated by authors</a:t>
            </a:r>
          </a:p>
          <a:p>
            <a:endParaRPr lang="zh-CN" altLang="en-US" sz="2667" dirty="0">
              <a:latin typeface="Times New Roman" panose="02020603050405020304" pitchFamily="18" charset="0"/>
              <a:cs typeface="Times New Roman" panose="02020603050405020304" pitchFamily="18" charset="0"/>
            </a:endParaRPr>
          </a:p>
          <a:p>
            <a:r>
              <a:rPr lang="en-US" altLang="zh-CN" sz="2667" dirty="0">
                <a:latin typeface="Times New Roman" panose="02020603050405020304" pitchFamily="18" charset="0"/>
                <a:cs typeface="Times New Roman" panose="02020603050405020304" pitchFamily="18" charset="0"/>
              </a:rPr>
              <a:t>2.</a:t>
            </a:r>
            <a:r>
              <a:rPr lang="zh-CN" altLang="en-US" sz="2667" dirty="0">
                <a:latin typeface="Times New Roman" panose="02020603050405020304" pitchFamily="18" charset="0"/>
                <a:cs typeface="Times New Roman" panose="02020603050405020304" pitchFamily="18" charset="0"/>
              </a:rPr>
              <a:t>Inherent Flaws</a:t>
            </a:r>
          </a:p>
          <a:p>
            <a:r>
              <a:rPr lang="zh-CN" altLang="en-US" sz="2667" dirty="0">
                <a:latin typeface="Times New Roman" panose="02020603050405020304" pitchFamily="18" charset="0"/>
                <a:cs typeface="Times New Roman" panose="02020603050405020304" pitchFamily="18" charset="0"/>
              </a:rPr>
              <a:t>  * Hallucination: Capable of generating fluent reviews even with incomplete paper content</a:t>
            </a:r>
          </a:p>
          <a:p>
            <a:r>
              <a:rPr lang="zh-CN" altLang="en-US" sz="2667" dirty="0">
                <a:latin typeface="Times New Roman" panose="02020603050405020304" pitchFamily="18" charset="0"/>
                <a:cs typeface="Times New Roman" panose="02020603050405020304" pitchFamily="18" charset="0"/>
              </a:rPr>
              <a:t>  * Biases:</a:t>
            </a:r>
          </a:p>
          <a:p>
            <a:r>
              <a:rPr lang="zh-CN" altLang="en-US" sz="2667" dirty="0">
                <a:latin typeface="Times New Roman" panose="02020603050405020304" pitchFamily="18" charset="0"/>
                <a:cs typeface="Times New Roman" panose="02020603050405020304" pitchFamily="18" charset="0"/>
              </a:rPr>
              <a:t>    - Preference for longer papers</a:t>
            </a:r>
          </a:p>
          <a:p>
            <a:r>
              <a:rPr lang="zh-CN" altLang="en-US" sz="2667" dirty="0">
                <a:latin typeface="Times New Roman" panose="02020603050405020304" pitchFamily="18" charset="0"/>
                <a:cs typeface="Times New Roman" panose="02020603050405020304" pitchFamily="18" charset="0"/>
              </a:rPr>
              <a:t>    - Favorable bias towards prestigious institutions and authors</a:t>
            </a:r>
          </a:p>
        </p:txBody>
      </p:sp>
    </p:spTree>
    <p:extLst>
      <p:ext uri="{BB962C8B-B14F-4D97-AF65-F5344CB8AC3E}">
        <p14:creationId xmlns:p14="http://schemas.microsoft.com/office/powerpoint/2010/main" val="3012730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372290" y="416898"/>
            <a:ext cx="4441726" cy="555228"/>
          </a:xfrm>
          <a:prstGeom prst="rect">
            <a:avLst/>
          </a:prstGeom>
          <a:noFill/>
          <a:ln/>
        </p:spPr>
        <p:txBody>
          <a:bodyPr wrap="none" lIns="0" tIns="0" rIns="0" bIns="0" rtlCol="0" anchor="t"/>
          <a:lstStyle/>
          <a:p>
            <a:pPr>
              <a:lnSpc>
                <a:spcPts val="4333"/>
              </a:lnSpc>
            </a:pPr>
            <a:r>
              <a:rPr lang="en-US" sz="3458" b="1" dirty="0">
                <a:solidFill>
                  <a:srgbClr val="403C4E"/>
                </a:solidFill>
                <a:latin typeface="Merriweather Bold" pitchFamily="34" charset="0"/>
                <a:ea typeface="Merriweather Bold" pitchFamily="34" charset="-122"/>
                <a:cs typeface="Merriweather Bold" pitchFamily="34" charset="-120"/>
              </a:rPr>
              <a:t>Recommendations</a:t>
            </a:r>
            <a:endParaRPr lang="en-US" sz="3458" dirty="0"/>
          </a:p>
        </p:txBody>
      </p:sp>
      <p:sp>
        <p:nvSpPr>
          <p:cNvPr id="5" name="Shape 2"/>
          <p:cNvSpPr/>
          <p:nvPr/>
        </p:nvSpPr>
        <p:spPr>
          <a:xfrm>
            <a:off x="1373661" y="1861047"/>
            <a:ext cx="399753" cy="399753"/>
          </a:xfrm>
          <a:prstGeom prst="roundRect">
            <a:avLst>
              <a:gd name="adj" fmla="val 18667"/>
            </a:avLst>
          </a:prstGeom>
          <a:solidFill>
            <a:srgbClr val="FFD8CC"/>
          </a:solidFill>
          <a:ln w="7620">
            <a:solidFill>
              <a:srgbClr val="E5BEB2"/>
            </a:solidFill>
            <a:prstDash val="solid"/>
          </a:ln>
        </p:spPr>
        <p:txBody>
          <a:bodyPr/>
          <a:lstStyle/>
          <a:p>
            <a:endParaRPr lang="zh-CN" altLang="en-US" sz="2333">
              <a:latin typeface="Times New Roman" panose="02020603050405020304" pitchFamily="18" charset="0"/>
              <a:cs typeface="Times New Roman" panose="02020603050405020304" pitchFamily="18" charset="0"/>
            </a:endParaRPr>
          </a:p>
        </p:txBody>
      </p:sp>
      <p:sp>
        <p:nvSpPr>
          <p:cNvPr id="6" name="Text 3"/>
          <p:cNvSpPr/>
          <p:nvPr/>
        </p:nvSpPr>
        <p:spPr>
          <a:xfrm>
            <a:off x="1512468" y="1927622"/>
            <a:ext cx="122039" cy="266502"/>
          </a:xfrm>
          <a:prstGeom prst="rect">
            <a:avLst/>
          </a:prstGeom>
          <a:noFill/>
          <a:ln/>
        </p:spPr>
        <p:txBody>
          <a:bodyPr wrap="none" lIns="0" tIns="0" rIns="0" bIns="0" rtlCol="0" anchor="t"/>
          <a:lstStyle/>
          <a:p>
            <a:pPr algn="ctr">
              <a:lnSpc>
                <a:spcPts val="2083"/>
              </a:lnSpc>
            </a:pPr>
            <a:r>
              <a:rPr lang="en-US" sz="2333" b="1" dirty="0">
                <a:latin typeface="Times New Roman" panose="02020603050405020304" pitchFamily="18" charset="0"/>
                <a:ea typeface="Merriweather Bold" pitchFamily="34" charset="-122"/>
                <a:cs typeface="Times New Roman" panose="02020603050405020304" pitchFamily="18" charset="0"/>
              </a:rPr>
              <a:t>1</a:t>
            </a:r>
            <a:endParaRPr lang="en-US" sz="2333" dirty="0">
              <a:latin typeface="Times New Roman" panose="02020603050405020304" pitchFamily="18" charset="0"/>
              <a:cs typeface="Times New Roman" panose="02020603050405020304" pitchFamily="18" charset="0"/>
            </a:endParaRPr>
          </a:p>
        </p:txBody>
      </p:sp>
      <p:sp>
        <p:nvSpPr>
          <p:cNvPr id="7" name="Text 4"/>
          <p:cNvSpPr/>
          <p:nvPr/>
        </p:nvSpPr>
        <p:spPr>
          <a:xfrm>
            <a:off x="2047967" y="1922116"/>
            <a:ext cx="2220813" cy="277515"/>
          </a:xfrm>
          <a:prstGeom prst="rect">
            <a:avLst/>
          </a:prstGeom>
          <a:noFill/>
          <a:ln/>
        </p:spPr>
        <p:txBody>
          <a:bodyPr wrap="none" lIns="0" tIns="0" rIns="0" bIns="0" rtlCol="0" anchor="t"/>
          <a:lstStyle/>
          <a:p>
            <a:pPr>
              <a:lnSpc>
                <a:spcPts val="2167"/>
              </a:lnSpc>
            </a:pPr>
            <a:r>
              <a:rPr lang="en-US" altLang="zh-CN" sz="2333" b="1" dirty="0">
                <a:latin typeface="Times New Roman" panose="02020603050405020304" pitchFamily="18" charset="0"/>
                <a:cs typeface="Times New Roman" panose="02020603050405020304" pitchFamily="18" charset="0"/>
              </a:rPr>
              <a:t>Halting the use of LLMs in peer review</a:t>
            </a:r>
            <a:endParaRPr lang="en-US" sz="2333" b="1" dirty="0">
              <a:latin typeface="Times New Roman" panose="02020603050405020304" pitchFamily="18" charset="0"/>
              <a:cs typeface="Times New Roman" panose="02020603050405020304" pitchFamily="18" charset="0"/>
            </a:endParaRPr>
          </a:p>
        </p:txBody>
      </p:sp>
      <p:sp>
        <p:nvSpPr>
          <p:cNvPr id="8" name="Text 5"/>
          <p:cNvSpPr/>
          <p:nvPr/>
        </p:nvSpPr>
        <p:spPr>
          <a:xfrm>
            <a:off x="2047967" y="2519611"/>
            <a:ext cx="5799038" cy="284262"/>
          </a:xfrm>
          <a:prstGeom prst="rect">
            <a:avLst/>
          </a:prstGeom>
          <a:noFill/>
          <a:ln/>
        </p:spPr>
        <p:txBody>
          <a:bodyPr wrap="none" lIns="0" tIns="0" rIns="0" bIns="0" rtlCol="0" anchor="t"/>
          <a:lstStyle/>
          <a:p>
            <a:pPr>
              <a:lnSpc>
                <a:spcPts val="2208"/>
              </a:lnSpc>
            </a:pPr>
            <a:r>
              <a:rPr lang="en-US" sz="2333" dirty="0">
                <a:latin typeface="Times New Roman" panose="02020603050405020304" pitchFamily="18" charset="0"/>
                <a:ea typeface="Open Sans" pitchFamily="34" charset="-122"/>
                <a:cs typeface="Times New Roman" panose="02020603050405020304" pitchFamily="18" charset="0"/>
              </a:rPr>
              <a:t>Complete reliance on the LLMs review process is prohibited.</a:t>
            </a:r>
            <a:endParaRPr lang="en-US" sz="2333" dirty="0">
              <a:latin typeface="Times New Roman" panose="02020603050405020304" pitchFamily="18" charset="0"/>
              <a:cs typeface="Times New Roman" panose="02020603050405020304" pitchFamily="18" charset="0"/>
            </a:endParaRPr>
          </a:p>
        </p:txBody>
      </p:sp>
      <p:sp>
        <p:nvSpPr>
          <p:cNvPr id="9" name="Shape 6"/>
          <p:cNvSpPr/>
          <p:nvPr/>
        </p:nvSpPr>
        <p:spPr>
          <a:xfrm>
            <a:off x="1372290" y="3241592"/>
            <a:ext cx="399753" cy="399753"/>
          </a:xfrm>
          <a:prstGeom prst="roundRect">
            <a:avLst>
              <a:gd name="adj" fmla="val 18667"/>
            </a:avLst>
          </a:prstGeom>
          <a:solidFill>
            <a:srgbClr val="FFD8CC"/>
          </a:solidFill>
          <a:ln w="7620">
            <a:solidFill>
              <a:srgbClr val="E5BEB2"/>
            </a:solidFill>
            <a:prstDash val="solid"/>
          </a:ln>
        </p:spPr>
        <p:txBody>
          <a:bodyPr/>
          <a:lstStyle/>
          <a:p>
            <a:endParaRPr lang="en-US" sz="1500"/>
          </a:p>
        </p:txBody>
      </p:sp>
      <p:sp>
        <p:nvSpPr>
          <p:cNvPr id="10" name="Text 7"/>
          <p:cNvSpPr/>
          <p:nvPr/>
        </p:nvSpPr>
        <p:spPr>
          <a:xfrm>
            <a:off x="1491551" y="3308167"/>
            <a:ext cx="161231" cy="266502"/>
          </a:xfrm>
          <a:prstGeom prst="rect">
            <a:avLst/>
          </a:prstGeom>
          <a:noFill/>
          <a:ln/>
        </p:spPr>
        <p:txBody>
          <a:bodyPr wrap="none" lIns="0" tIns="0" rIns="0" bIns="0" rtlCol="0" anchor="t"/>
          <a:lstStyle/>
          <a:p>
            <a:pPr algn="ctr">
              <a:lnSpc>
                <a:spcPts val="2083"/>
              </a:lnSpc>
            </a:pPr>
            <a:r>
              <a:rPr lang="en-US" sz="2333" b="1" dirty="0">
                <a:latin typeface="Times New Roman" panose="02020603050405020304" pitchFamily="18" charset="0"/>
                <a:ea typeface="Merriweather Bold" pitchFamily="34" charset="-122"/>
                <a:cs typeface="Times New Roman" panose="02020603050405020304" pitchFamily="18" charset="0"/>
              </a:rPr>
              <a:t>2</a:t>
            </a:r>
            <a:endParaRPr lang="en-US" sz="2333" dirty="0">
              <a:latin typeface="Times New Roman" panose="02020603050405020304" pitchFamily="18" charset="0"/>
              <a:cs typeface="Times New Roman" panose="02020603050405020304" pitchFamily="18" charset="0"/>
            </a:endParaRPr>
          </a:p>
        </p:txBody>
      </p:sp>
      <p:sp>
        <p:nvSpPr>
          <p:cNvPr id="11" name="Text 8"/>
          <p:cNvSpPr/>
          <p:nvPr/>
        </p:nvSpPr>
        <p:spPr>
          <a:xfrm>
            <a:off x="2047967" y="3327748"/>
            <a:ext cx="2220813" cy="277515"/>
          </a:xfrm>
          <a:prstGeom prst="rect">
            <a:avLst/>
          </a:prstGeom>
          <a:noFill/>
          <a:ln/>
        </p:spPr>
        <p:txBody>
          <a:bodyPr wrap="none" lIns="0" tIns="0" rIns="0" bIns="0" rtlCol="0" anchor="t"/>
          <a:lstStyle/>
          <a:p>
            <a:pPr>
              <a:lnSpc>
                <a:spcPts val="2167"/>
              </a:lnSpc>
            </a:pPr>
            <a:r>
              <a:rPr lang="en-US" sz="2333" b="1" dirty="0">
                <a:latin typeface="Times New Roman" panose="02020603050405020304" pitchFamily="18" charset="0"/>
                <a:ea typeface="Merriweather Bold" pitchFamily="34" charset="-122"/>
                <a:cs typeface="Times New Roman" panose="02020603050405020304" pitchFamily="18" charset="0"/>
              </a:rPr>
              <a:t>Deploy the detection tool</a:t>
            </a:r>
            <a:endParaRPr lang="en-US" sz="2333" dirty="0">
              <a:latin typeface="Times New Roman" panose="02020603050405020304" pitchFamily="18" charset="0"/>
              <a:cs typeface="Times New Roman" panose="02020603050405020304" pitchFamily="18" charset="0"/>
            </a:endParaRPr>
          </a:p>
        </p:txBody>
      </p:sp>
      <p:sp>
        <p:nvSpPr>
          <p:cNvPr id="12" name="Text 9"/>
          <p:cNvSpPr/>
          <p:nvPr/>
        </p:nvSpPr>
        <p:spPr>
          <a:xfrm>
            <a:off x="2047967" y="3890531"/>
            <a:ext cx="5799038" cy="284262"/>
          </a:xfrm>
          <a:prstGeom prst="rect">
            <a:avLst/>
          </a:prstGeom>
          <a:noFill/>
          <a:ln/>
        </p:spPr>
        <p:txBody>
          <a:bodyPr wrap="none" lIns="0" tIns="0" rIns="0" bIns="0" rtlCol="0" anchor="t"/>
          <a:lstStyle/>
          <a:p>
            <a:pPr>
              <a:lnSpc>
                <a:spcPts val="2208"/>
              </a:lnSpc>
            </a:pPr>
            <a:r>
              <a:rPr lang="en-US" sz="2333" dirty="0">
                <a:latin typeface="Times New Roman" panose="02020603050405020304" pitchFamily="18" charset="0"/>
                <a:ea typeface="Open Sans" pitchFamily="34" charset="-122"/>
                <a:cs typeface="Times New Roman" panose="02020603050405020304" pitchFamily="18" charset="0"/>
              </a:rPr>
              <a:t>Develop technical means to identify LLM-generated content</a:t>
            </a:r>
            <a:endParaRPr lang="en-US" sz="2333" dirty="0">
              <a:latin typeface="Times New Roman" panose="02020603050405020304" pitchFamily="18" charset="0"/>
              <a:cs typeface="Times New Roman" panose="02020603050405020304" pitchFamily="18" charset="0"/>
            </a:endParaRPr>
          </a:p>
        </p:txBody>
      </p:sp>
      <p:sp>
        <p:nvSpPr>
          <p:cNvPr id="13" name="Shape 10"/>
          <p:cNvSpPr/>
          <p:nvPr/>
        </p:nvSpPr>
        <p:spPr>
          <a:xfrm>
            <a:off x="1372290" y="4487234"/>
            <a:ext cx="399753" cy="399753"/>
          </a:xfrm>
          <a:prstGeom prst="roundRect">
            <a:avLst>
              <a:gd name="adj" fmla="val 18667"/>
            </a:avLst>
          </a:prstGeom>
          <a:solidFill>
            <a:srgbClr val="FFD8CC"/>
          </a:solidFill>
          <a:ln w="7620">
            <a:solidFill>
              <a:srgbClr val="E5BEB2"/>
            </a:solidFill>
            <a:prstDash val="solid"/>
          </a:ln>
        </p:spPr>
        <p:txBody>
          <a:bodyPr/>
          <a:lstStyle/>
          <a:p>
            <a:endParaRPr lang="en-US" sz="1500"/>
          </a:p>
        </p:txBody>
      </p:sp>
      <p:sp>
        <p:nvSpPr>
          <p:cNvPr id="14" name="Text 11"/>
          <p:cNvSpPr/>
          <p:nvPr/>
        </p:nvSpPr>
        <p:spPr>
          <a:xfrm>
            <a:off x="1496710" y="4553810"/>
            <a:ext cx="150813" cy="266502"/>
          </a:xfrm>
          <a:prstGeom prst="rect">
            <a:avLst/>
          </a:prstGeom>
          <a:noFill/>
          <a:ln/>
        </p:spPr>
        <p:txBody>
          <a:bodyPr wrap="none" lIns="0" tIns="0" rIns="0" bIns="0" rtlCol="0" anchor="t"/>
          <a:lstStyle/>
          <a:p>
            <a:pPr algn="ctr">
              <a:lnSpc>
                <a:spcPts val="2083"/>
              </a:lnSpc>
            </a:pPr>
            <a:r>
              <a:rPr lang="en-US" sz="2333" b="1" dirty="0">
                <a:latin typeface="Times New Roman" panose="02020603050405020304" pitchFamily="18" charset="0"/>
                <a:ea typeface="Merriweather Bold" pitchFamily="34" charset="-122"/>
                <a:cs typeface="Times New Roman" panose="02020603050405020304" pitchFamily="18" charset="0"/>
              </a:rPr>
              <a:t>3</a:t>
            </a:r>
            <a:endParaRPr lang="en-US" sz="2333" dirty="0">
              <a:latin typeface="Times New Roman" panose="02020603050405020304" pitchFamily="18" charset="0"/>
              <a:cs typeface="Times New Roman" panose="02020603050405020304" pitchFamily="18" charset="0"/>
            </a:endParaRPr>
          </a:p>
        </p:txBody>
      </p:sp>
      <p:sp>
        <p:nvSpPr>
          <p:cNvPr id="15" name="Text 12"/>
          <p:cNvSpPr/>
          <p:nvPr/>
        </p:nvSpPr>
        <p:spPr>
          <a:xfrm>
            <a:off x="1949644" y="4536232"/>
            <a:ext cx="2220813" cy="277515"/>
          </a:xfrm>
          <a:prstGeom prst="rect">
            <a:avLst/>
          </a:prstGeom>
          <a:noFill/>
          <a:ln/>
        </p:spPr>
        <p:txBody>
          <a:bodyPr wrap="none" lIns="0" tIns="0" rIns="0" bIns="0" rtlCol="0" anchor="t"/>
          <a:lstStyle/>
          <a:p>
            <a:pPr>
              <a:lnSpc>
                <a:spcPts val="2167"/>
              </a:lnSpc>
            </a:pPr>
            <a:r>
              <a:rPr lang="en-US" sz="2333" b="1" dirty="0">
                <a:latin typeface="Times New Roman" panose="02020603050405020304" pitchFamily="18" charset="0"/>
                <a:ea typeface="Merriweather Bold" pitchFamily="34" charset="-122"/>
                <a:cs typeface="Times New Roman" panose="02020603050405020304" pitchFamily="18" charset="0"/>
              </a:rPr>
              <a:t> Establish accountability mechanisms</a:t>
            </a:r>
            <a:endParaRPr lang="en-US" sz="2333" dirty="0">
              <a:latin typeface="Times New Roman" panose="02020603050405020304" pitchFamily="18" charset="0"/>
              <a:cs typeface="Times New Roman" panose="02020603050405020304" pitchFamily="18" charset="0"/>
            </a:endParaRPr>
          </a:p>
        </p:txBody>
      </p:sp>
      <p:sp>
        <p:nvSpPr>
          <p:cNvPr id="16" name="Text 13"/>
          <p:cNvSpPr/>
          <p:nvPr/>
        </p:nvSpPr>
        <p:spPr>
          <a:xfrm>
            <a:off x="1986617" y="5031242"/>
            <a:ext cx="5799038" cy="284262"/>
          </a:xfrm>
          <a:prstGeom prst="rect">
            <a:avLst/>
          </a:prstGeom>
          <a:noFill/>
          <a:ln/>
        </p:spPr>
        <p:txBody>
          <a:bodyPr wrap="none" lIns="0" tIns="0" rIns="0" bIns="0" rtlCol="0" anchor="t"/>
          <a:lstStyle/>
          <a:p>
            <a:pPr>
              <a:lnSpc>
                <a:spcPts val="2208"/>
              </a:lnSpc>
            </a:pPr>
            <a:r>
              <a:rPr lang="en-US" sz="2333" dirty="0">
                <a:latin typeface="Times New Roman" panose="02020603050405020304" pitchFamily="18" charset="0"/>
                <a:ea typeface="Open Sans" pitchFamily="34" charset="-122"/>
                <a:cs typeface="Times New Roman" panose="02020603050405020304" pitchFamily="18" charset="0"/>
              </a:rPr>
              <a:t>Impose penalties for manipulation</a:t>
            </a:r>
            <a:endParaRPr lang="en-US" sz="2333" dirty="0">
              <a:latin typeface="Times New Roman" panose="02020603050405020304" pitchFamily="18" charset="0"/>
              <a:cs typeface="Times New Roman" panose="02020603050405020304" pitchFamily="18" charset="0"/>
            </a:endParaRPr>
          </a:p>
        </p:txBody>
      </p:sp>
      <p:sp>
        <p:nvSpPr>
          <p:cNvPr id="17" name="Shape 14"/>
          <p:cNvSpPr/>
          <p:nvPr/>
        </p:nvSpPr>
        <p:spPr>
          <a:xfrm>
            <a:off x="1372290" y="5533000"/>
            <a:ext cx="399753" cy="399753"/>
          </a:xfrm>
          <a:prstGeom prst="roundRect">
            <a:avLst>
              <a:gd name="adj" fmla="val 18667"/>
            </a:avLst>
          </a:prstGeom>
          <a:solidFill>
            <a:srgbClr val="FFD8CC"/>
          </a:solidFill>
          <a:ln w="7620">
            <a:solidFill>
              <a:srgbClr val="E5BEB2"/>
            </a:solidFill>
            <a:prstDash val="solid"/>
          </a:ln>
        </p:spPr>
        <p:txBody>
          <a:bodyPr/>
          <a:lstStyle/>
          <a:p>
            <a:endParaRPr lang="zh-CN" altLang="en-US" sz="1500"/>
          </a:p>
        </p:txBody>
      </p:sp>
      <p:sp>
        <p:nvSpPr>
          <p:cNvPr id="18" name="Text 15"/>
          <p:cNvSpPr/>
          <p:nvPr/>
        </p:nvSpPr>
        <p:spPr>
          <a:xfrm>
            <a:off x="1484109" y="5599576"/>
            <a:ext cx="176113" cy="266502"/>
          </a:xfrm>
          <a:prstGeom prst="rect">
            <a:avLst/>
          </a:prstGeom>
          <a:noFill/>
          <a:ln/>
        </p:spPr>
        <p:txBody>
          <a:bodyPr wrap="none" lIns="0" tIns="0" rIns="0" bIns="0" rtlCol="0" anchor="t"/>
          <a:lstStyle/>
          <a:p>
            <a:pPr algn="ctr">
              <a:lnSpc>
                <a:spcPts val="2083"/>
              </a:lnSpc>
            </a:pPr>
            <a:r>
              <a:rPr lang="en-US" sz="2333" b="1" dirty="0">
                <a:latin typeface="Times New Roman" panose="02020603050405020304" pitchFamily="18" charset="0"/>
                <a:ea typeface="Merriweather Bold" pitchFamily="34" charset="-122"/>
                <a:cs typeface="Times New Roman" panose="02020603050405020304" pitchFamily="18" charset="0"/>
              </a:rPr>
              <a:t>4</a:t>
            </a:r>
            <a:endParaRPr lang="en-US" sz="2333" dirty="0">
              <a:latin typeface="Times New Roman" panose="02020603050405020304" pitchFamily="18" charset="0"/>
              <a:cs typeface="Times New Roman" panose="02020603050405020304" pitchFamily="18" charset="0"/>
            </a:endParaRPr>
          </a:p>
        </p:txBody>
      </p:sp>
      <p:sp>
        <p:nvSpPr>
          <p:cNvPr id="19" name="Text 16"/>
          <p:cNvSpPr/>
          <p:nvPr/>
        </p:nvSpPr>
        <p:spPr>
          <a:xfrm>
            <a:off x="1986617" y="5655238"/>
            <a:ext cx="2220813" cy="277515"/>
          </a:xfrm>
          <a:prstGeom prst="rect">
            <a:avLst/>
          </a:prstGeom>
          <a:noFill/>
          <a:ln/>
        </p:spPr>
        <p:txBody>
          <a:bodyPr wrap="none" lIns="0" tIns="0" rIns="0" bIns="0" rtlCol="0" anchor="t"/>
          <a:lstStyle/>
          <a:p>
            <a:pPr>
              <a:lnSpc>
                <a:spcPts val="2167"/>
              </a:lnSpc>
            </a:pPr>
            <a:r>
              <a:rPr lang="en-US" sz="2333" b="1" dirty="0">
                <a:latin typeface="Times New Roman" panose="02020603050405020304" pitchFamily="18" charset="0"/>
                <a:ea typeface="Merriweather Bold" pitchFamily="34" charset="-122"/>
                <a:cs typeface="Times New Roman" panose="02020603050405020304" pitchFamily="18" charset="0"/>
              </a:rPr>
              <a:t>Supplementary Use</a:t>
            </a:r>
            <a:endParaRPr lang="en-US" sz="2333" dirty="0">
              <a:latin typeface="Times New Roman" panose="02020603050405020304" pitchFamily="18" charset="0"/>
              <a:cs typeface="Times New Roman" panose="02020603050405020304" pitchFamily="18" charset="0"/>
            </a:endParaRPr>
          </a:p>
        </p:txBody>
      </p:sp>
      <p:sp>
        <p:nvSpPr>
          <p:cNvPr id="20" name="Text 17"/>
          <p:cNvSpPr/>
          <p:nvPr/>
        </p:nvSpPr>
        <p:spPr>
          <a:xfrm>
            <a:off x="1949644" y="6125517"/>
            <a:ext cx="5799038" cy="284262"/>
          </a:xfrm>
          <a:prstGeom prst="rect">
            <a:avLst/>
          </a:prstGeom>
          <a:noFill/>
          <a:ln/>
        </p:spPr>
        <p:txBody>
          <a:bodyPr wrap="none" lIns="0" tIns="0" rIns="0" bIns="0" rtlCol="0" anchor="t"/>
          <a:lstStyle/>
          <a:p>
            <a:pPr>
              <a:lnSpc>
                <a:spcPts val="2208"/>
              </a:lnSpc>
            </a:pPr>
            <a:r>
              <a:rPr lang="en-US" sz="2333" dirty="0">
                <a:latin typeface="Times New Roman" panose="02020603050405020304" pitchFamily="18" charset="0"/>
                <a:ea typeface="Open Sans" pitchFamily="34" charset="-122"/>
                <a:cs typeface="Times New Roman" panose="02020603050405020304" pitchFamily="18" charset="0"/>
              </a:rPr>
              <a:t>Use LLMs as supplementary tools.</a:t>
            </a:r>
            <a:endParaRPr lang="en-US" sz="2333"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624BA-4666-7F8B-FD56-E8CBFF4BF0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AAE0C2B-DE00-057E-7E0B-0CB08B1D09DE}"/>
              </a:ext>
            </a:extLst>
          </p:cNvPr>
          <p:cNvSpPr txBox="1"/>
          <p:nvPr/>
        </p:nvSpPr>
        <p:spPr>
          <a:xfrm>
            <a:off x="3884480" y="2721114"/>
            <a:ext cx="37933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-2</a:t>
            </a:r>
          </a:p>
          <a:p>
            <a:endParaRPr lang="en-US" sz="4000" dirty="0"/>
          </a:p>
        </p:txBody>
      </p:sp>
      <p:sp>
        <p:nvSpPr>
          <p:cNvPr id="3" name="TextBox 2">
            <a:extLst>
              <a:ext uri="{FF2B5EF4-FFF2-40B4-BE49-F238E27FC236}">
                <a16:creationId xmlns:a16="http://schemas.microsoft.com/office/drawing/2014/main" id="{F34BCCB2-DAEB-56C1-86AA-A854980A39BD}"/>
              </a:ext>
            </a:extLst>
          </p:cNvPr>
          <p:cNvSpPr txBox="1"/>
          <p:nvPr/>
        </p:nvSpPr>
        <p:spPr>
          <a:xfrm>
            <a:off x="8734121" y="59804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83020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rcRect t="16168" b="16168"/>
          <a:stretch/>
        </p:blipFill>
        <p:spPr>
          <a:xfrm>
            <a:off x="0" y="-1"/>
            <a:ext cx="12191999" cy="5420659"/>
          </a:xfrm>
          <a:prstGeom prst="rect">
            <a:avLst/>
          </a:prstGeom>
        </p:spPr>
      </p:pic>
      <p:sp>
        <p:nvSpPr>
          <p:cNvPr id="7" name="矩形 6"/>
          <p:cNvSpPr/>
          <p:nvPr/>
        </p:nvSpPr>
        <p:spPr>
          <a:xfrm>
            <a:off x="0" y="5296"/>
            <a:ext cx="12191999" cy="5420659"/>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占位符 24"/>
          <p:cNvSpPr txBox="1"/>
          <p:nvPr/>
        </p:nvSpPr>
        <p:spPr>
          <a:xfrm>
            <a:off x="6233" y="2967924"/>
            <a:ext cx="12073180" cy="16187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en-US" altLang="zh-CN" sz="4400" b="1" i="0" u="none" strike="noStrike" kern="120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rPr>
              <a:t>In - depth Analysis of Large Language Model - based Multi - Agent System (LLM - MAS)</a:t>
            </a:r>
            <a:endParaRPr kumimoji="0" lang="zh-CN" altLang="en-US" sz="4400" b="1" i="0" u="none" strike="noStrike" kern="120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sp>
        <p:nvSpPr>
          <p:cNvPr id="10" name="平行四边形 9"/>
          <p:cNvSpPr/>
          <p:nvPr/>
        </p:nvSpPr>
        <p:spPr>
          <a:xfrm>
            <a:off x="4877519" y="4872787"/>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占位符 30"/>
          <p:cNvSpPr txBox="1"/>
          <p:nvPr/>
        </p:nvSpPr>
        <p:spPr>
          <a:xfrm>
            <a:off x="3523875" y="5910292"/>
            <a:ext cx="4987376" cy="4847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CN" sz="2400" b="1" dirty="0">
                <a:solidFill>
                  <a:schemeClr val="tx1"/>
                </a:solidFill>
                <a:latin typeface="Times New Roman" panose="02020603050405020304" pitchFamily="18" charset="0"/>
                <a:cs typeface="Times New Roman" panose="02020603050405020304" pitchFamily="18" charset="0"/>
              </a:rPr>
              <a:t>Pei Hanqin</a:t>
            </a:r>
            <a:endPar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7" name="文本占位符 32"/>
          <p:cNvSpPr txBox="1"/>
          <p:nvPr/>
        </p:nvSpPr>
        <p:spPr>
          <a:xfrm>
            <a:off x="4737898" y="4918488"/>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lang="en-US" altLang="zh-CN" dirty="0">
                <a:latin typeface="Times New Roman" panose="02020603050405020304" pitchFamily="18" charset="0"/>
                <a:cs typeface="Times New Roman" panose="02020603050405020304" pitchFamily="18" charset="0"/>
              </a:rPr>
              <a:t>20</a:t>
            </a:r>
            <a:r>
              <a:rPr kumimoji="0" lang="en-US" altLang="zh-CN" sz="1800" b="0"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rPr>
              <a:t>\2\2025</a:t>
            </a:r>
          </a:p>
        </p:txBody>
      </p:sp>
      <p:cxnSp>
        <p:nvCxnSpPr>
          <p:cNvPr id="31" name="直接连接符 30"/>
          <p:cNvCxnSpPr/>
          <p:nvPr/>
        </p:nvCxnSpPr>
        <p:spPr>
          <a:xfrm>
            <a:off x="2207568" y="4689632"/>
            <a:ext cx="76328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7F44094D-18F5-B755-CA4F-9020A96D0169}"/>
              </a:ext>
            </a:extLst>
          </p:cNvPr>
          <p:cNvGrpSpPr/>
          <p:nvPr/>
        </p:nvGrpSpPr>
        <p:grpSpPr>
          <a:xfrm>
            <a:off x="2169145" y="1000681"/>
            <a:ext cx="10002640" cy="1618777"/>
            <a:chOff x="2582894" y="1083521"/>
            <a:chExt cx="9150314" cy="1315092"/>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19542" t="-15261" r="-22458" b="-4911"/>
            <a:stretch/>
          </p:blipFill>
          <p:spPr>
            <a:xfrm>
              <a:off x="4068305" y="1083521"/>
              <a:ext cx="7664903" cy="1284096"/>
            </a:xfrm>
            <a:prstGeom prst="rect">
              <a:avLst/>
            </a:prstGeom>
          </p:spPr>
        </p:pic>
        <p:pic>
          <p:nvPicPr>
            <p:cNvPr id="9" name="图片 8">
              <a:extLst>
                <a:ext uri="{FF2B5EF4-FFF2-40B4-BE49-F238E27FC236}">
                  <a16:creationId xmlns:a16="http://schemas.microsoft.com/office/drawing/2014/main" id="{CE83B452-8617-5D4F-4BF4-705E233D73A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582894" y="1220990"/>
              <a:ext cx="1485411" cy="117762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6AD228D-7C82-F28B-D66A-6E6FFDC2E83E}"/>
              </a:ext>
            </a:extLst>
          </p:cNvPr>
          <p:cNvGrpSpPr/>
          <p:nvPr/>
        </p:nvGrpSpPr>
        <p:grpSpPr>
          <a:xfrm>
            <a:off x="516927" y="1371749"/>
            <a:ext cx="7863886" cy="584775"/>
            <a:chOff x="2164057" y="1577640"/>
            <a:chExt cx="7863886" cy="584775"/>
          </a:xfrm>
        </p:grpSpPr>
        <p:sp>
          <p:nvSpPr>
            <p:cNvPr id="2" name="文本框 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30F1166D-CFF9-96F4-C0A5-0041426F6BE8}"/>
                </a:ext>
              </a:extLst>
            </p:cNvPr>
            <p:cNvSpPr txBox="1">
              <a:spLocks noChangeArrowheads="1"/>
            </p:cNvSpPr>
            <p:nvPr/>
          </p:nvSpPr>
          <p:spPr bwMode="auto">
            <a:xfrm>
              <a:off x="2164057" y="1577640"/>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01</a:t>
              </a:r>
            </a:p>
          </p:txBody>
        </p:sp>
        <p:sp>
          <p:nvSpPr>
            <p:cNvPr id="3" name="文本框 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B366E70B-EC9E-F4B4-0F2B-80CA2AFDD1EE}"/>
                </a:ext>
              </a:extLst>
            </p:cNvPr>
            <p:cNvSpPr txBox="1">
              <a:spLocks noChangeArrowheads="1"/>
            </p:cNvSpPr>
            <p:nvPr/>
          </p:nvSpPr>
          <p:spPr bwMode="auto">
            <a:xfrm>
              <a:off x="3302515" y="1577640"/>
              <a:ext cx="6725428"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Introduction</a:t>
              </a:r>
            </a:p>
          </p:txBody>
        </p:sp>
      </p:grpSp>
      <p:grpSp>
        <p:nvGrpSpPr>
          <p:cNvPr id="5" name="组合 4">
            <a:extLst>
              <a:ext uri="{FF2B5EF4-FFF2-40B4-BE49-F238E27FC236}">
                <a16:creationId xmlns:a16="http://schemas.microsoft.com/office/drawing/2014/main" id="{448CBA56-5601-0D2A-4955-3F15587B1BB2}"/>
              </a:ext>
            </a:extLst>
          </p:cNvPr>
          <p:cNvGrpSpPr/>
          <p:nvPr/>
        </p:nvGrpSpPr>
        <p:grpSpPr>
          <a:xfrm>
            <a:off x="516927" y="2158981"/>
            <a:ext cx="7863886" cy="584775"/>
            <a:chOff x="2164057" y="1577640"/>
            <a:chExt cx="7863886" cy="584775"/>
          </a:xfrm>
        </p:grpSpPr>
        <p:sp>
          <p:nvSpPr>
            <p:cNvPr id="6" name="文本框 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FEEA3CA-86EC-B5DB-6C6E-75CF82BE8F14}"/>
                </a:ext>
              </a:extLst>
            </p:cNvPr>
            <p:cNvSpPr txBox="1">
              <a:spLocks noChangeArrowheads="1"/>
            </p:cNvSpPr>
            <p:nvPr/>
          </p:nvSpPr>
          <p:spPr bwMode="auto">
            <a:xfrm>
              <a:off x="2164057" y="1577640"/>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02</a:t>
              </a:r>
            </a:p>
          </p:txBody>
        </p:sp>
        <p:sp>
          <p:nvSpPr>
            <p:cNvPr id="7"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78444AE-6C1D-C2BF-9813-BEF802B3AC9F}"/>
                </a:ext>
              </a:extLst>
            </p:cNvPr>
            <p:cNvSpPr txBox="1">
              <a:spLocks noChangeArrowheads="1"/>
            </p:cNvSpPr>
            <p:nvPr/>
          </p:nvSpPr>
          <p:spPr bwMode="auto">
            <a:xfrm>
              <a:off x="3302515" y="1577640"/>
              <a:ext cx="6725428"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Analysis of Core Components</a:t>
              </a:r>
            </a:p>
          </p:txBody>
        </p:sp>
      </p:grpSp>
      <p:grpSp>
        <p:nvGrpSpPr>
          <p:cNvPr id="8" name="组合 7">
            <a:extLst>
              <a:ext uri="{FF2B5EF4-FFF2-40B4-BE49-F238E27FC236}">
                <a16:creationId xmlns:a16="http://schemas.microsoft.com/office/drawing/2014/main" id="{2AB49FE5-722B-EFEB-E4C0-0FEC17C0DB40}"/>
              </a:ext>
            </a:extLst>
          </p:cNvPr>
          <p:cNvGrpSpPr/>
          <p:nvPr/>
        </p:nvGrpSpPr>
        <p:grpSpPr>
          <a:xfrm>
            <a:off x="516927" y="2952268"/>
            <a:ext cx="7863886" cy="584775"/>
            <a:chOff x="2164057" y="1577640"/>
            <a:chExt cx="7863886" cy="584775"/>
          </a:xfrm>
        </p:grpSpPr>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B7C1EFA-3E75-66AB-B493-0E180D279B23}"/>
                </a:ext>
              </a:extLst>
            </p:cNvPr>
            <p:cNvSpPr txBox="1">
              <a:spLocks noChangeArrowheads="1"/>
            </p:cNvSpPr>
            <p:nvPr/>
          </p:nvSpPr>
          <p:spPr bwMode="auto">
            <a:xfrm>
              <a:off x="2164057" y="1577640"/>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03</a:t>
              </a:r>
            </a:p>
          </p:txBody>
        </p:sp>
        <p:sp>
          <p:nvSpPr>
            <p:cNvPr id="10" name="文本框 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D7AB28AB-C15B-F7BB-7049-902E28649EFC}"/>
                </a:ext>
              </a:extLst>
            </p:cNvPr>
            <p:cNvSpPr txBox="1">
              <a:spLocks noChangeArrowheads="1"/>
            </p:cNvSpPr>
            <p:nvPr/>
          </p:nvSpPr>
          <p:spPr bwMode="auto">
            <a:xfrm>
              <a:off x="3302515" y="1577640"/>
              <a:ext cx="6725428"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Application Direction </a:t>
              </a:r>
              <a:r>
                <a:rPr kumimoji="0" lang="en-US" altLang="zh-CN" sz="3200" b="1"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 </a:t>
              </a:r>
              <a:r>
                <a:rPr kumimoji="0" lang="en-US" altLang="zh-CN" sz="3200" b="1" i="1"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Task Solving</a:t>
              </a:r>
            </a:p>
          </p:txBody>
        </p:sp>
      </p:grpSp>
      <p:grpSp>
        <p:nvGrpSpPr>
          <p:cNvPr id="11" name="组合 10">
            <a:extLst>
              <a:ext uri="{FF2B5EF4-FFF2-40B4-BE49-F238E27FC236}">
                <a16:creationId xmlns:a16="http://schemas.microsoft.com/office/drawing/2014/main" id="{F68C3239-09CD-1E0F-1CF6-4CE0C9072615}"/>
              </a:ext>
            </a:extLst>
          </p:cNvPr>
          <p:cNvGrpSpPr/>
          <p:nvPr/>
        </p:nvGrpSpPr>
        <p:grpSpPr>
          <a:xfrm>
            <a:off x="516927" y="3745555"/>
            <a:ext cx="9275026" cy="584775"/>
            <a:chOff x="2164057" y="1577640"/>
            <a:chExt cx="9275026" cy="584775"/>
          </a:xfrm>
        </p:grpSpPr>
        <p:sp>
          <p:nvSpPr>
            <p:cNvPr id="12"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FB4F45D5-F911-2AC5-DEE7-A5A5980C748F}"/>
                </a:ext>
              </a:extLst>
            </p:cNvPr>
            <p:cNvSpPr txBox="1">
              <a:spLocks noChangeArrowheads="1"/>
            </p:cNvSpPr>
            <p:nvPr/>
          </p:nvSpPr>
          <p:spPr bwMode="auto">
            <a:xfrm>
              <a:off x="2164057" y="1577640"/>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a:t>
              </a:r>
              <a:r>
                <a:rPr lang="en-US" altLang="zh-CN" sz="3200" b="1" dirty="0">
                  <a:solidFill>
                    <a:srgbClr val="024282"/>
                  </a:solidFill>
                  <a:latin typeface="Arial Black" panose="020B0A04020102020204" pitchFamily="34" charset="0"/>
                  <a:sym typeface="Calibri" panose="020F0502020204030204" pitchFamily="34" charset="0"/>
                </a:rPr>
                <a:t>4</a:t>
              </a:r>
              <a:endPar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endParaRPr>
            </a:p>
          </p:txBody>
        </p:sp>
        <p:sp>
          <p:nvSpPr>
            <p:cNvPr id="13" name="文本框 1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C479BE3F-C81F-3FF8-CF9F-F538B0171C73}"/>
                </a:ext>
              </a:extLst>
            </p:cNvPr>
            <p:cNvSpPr txBox="1">
              <a:spLocks noChangeArrowheads="1"/>
            </p:cNvSpPr>
            <p:nvPr/>
          </p:nvSpPr>
          <p:spPr bwMode="auto">
            <a:xfrm>
              <a:off x="3302515" y="1577640"/>
              <a:ext cx="8136568"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Application Direction - </a:t>
              </a:r>
              <a:r>
                <a:rPr kumimoji="0" lang="en-US" altLang="zh-CN" sz="3200" b="1" i="1"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Scenario Simulation</a:t>
              </a:r>
            </a:p>
          </p:txBody>
        </p:sp>
      </p:grpSp>
      <p:grpSp>
        <p:nvGrpSpPr>
          <p:cNvPr id="14" name="组合 13">
            <a:extLst>
              <a:ext uri="{FF2B5EF4-FFF2-40B4-BE49-F238E27FC236}">
                <a16:creationId xmlns:a16="http://schemas.microsoft.com/office/drawing/2014/main" id="{4DB1F9BD-F0EF-B2B5-2549-6F44467A40F2}"/>
              </a:ext>
            </a:extLst>
          </p:cNvPr>
          <p:cNvGrpSpPr/>
          <p:nvPr/>
        </p:nvGrpSpPr>
        <p:grpSpPr>
          <a:xfrm>
            <a:off x="516927" y="4508564"/>
            <a:ext cx="11364216" cy="584775"/>
            <a:chOff x="2164057" y="1577640"/>
            <a:chExt cx="11364216" cy="584775"/>
          </a:xfrm>
        </p:grpSpPr>
        <p:sp>
          <p:nvSpPr>
            <p:cNvPr id="15" name="文本框 1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18F3EF23-6034-159B-8383-38020C89E1ED}"/>
                </a:ext>
              </a:extLst>
            </p:cNvPr>
            <p:cNvSpPr txBox="1">
              <a:spLocks noChangeArrowheads="1"/>
            </p:cNvSpPr>
            <p:nvPr/>
          </p:nvSpPr>
          <p:spPr bwMode="auto">
            <a:xfrm>
              <a:off x="2164057" y="1577640"/>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05</a:t>
              </a:r>
            </a:p>
          </p:txBody>
        </p:sp>
        <p:sp>
          <p:nvSpPr>
            <p:cNvPr id="16" name="文本框 1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1CDE2941-ED40-BB96-00B1-B834BFDD8BA6}"/>
                </a:ext>
              </a:extLst>
            </p:cNvPr>
            <p:cNvSpPr txBox="1">
              <a:spLocks noChangeArrowheads="1"/>
            </p:cNvSpPr>
            <p:nvPr/>
          </p:nvSpPr>
          <p:spPr bwMode="auto">
            <a:xfrm>
              <a:off x="3302514" y="1577640"/>
              <a:ext cx="10225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Application Direction - </a:t>
              </a:r>
              <a:r>
                <a:rPr kumimoji="0" lang="en-US" altLang="zh-CN" sz="3200" b="1" i="1"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Evaluation of Generative Agents</a:t>
              </a:r>
            </a:p>
          </p:txBody>
        </p:sp>
      </p:grpSp>
      <p:grpSp>
        <p:nvGrpSpPr>
          <p:cNvPr id="17" name="组合 16">
            <a:extLst>
              <a:ext uri="{FF2B5EF4-FFF2-40B4-BE49-F238E27FC236}">
                <a16:creationId xmlns:a16="http://schemas.microsoft.com/office/drawing/2014/main" id="{9B472410-6575-05AA-53F3-E690CC7DB91C}"/>
              </a:ext>
            </a:extLst>
          </p:cNvPr>
          <p:cNvGrpSpPr/>
          <p:nvPr/>
        </p:nvGrpSpPr>
        <p:grpSpPr>
          <a:xfrm>
            <a:off x="516927" y="5326074"/>
            <a:ext cx="11364216" cy="584775"/>
            <a:chOff x="2164057" y="1577640"/>
            <a:chExt cx="11364216" cy="584775"/>
          </a:xfrm>
        </p:grpSpPr>
        <p:sp>
          <p:nvSpPr>
            <p:cNvPr id="18" name="文本框 1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ECBD3ED-C11B-86A7-268D-FC4A23D7BF82}"/>
                </a:ext>
              </a:extLst>
            </p:cNvPr>
            <p:cNvSpPr txBox="1">
              <a:spLocks noChangeArrowheads="1"/>
            </p:cNvSpPr>
            <p:nvPr/>
          </p:nvSpPr>
          <p:spPr bwMode="auto">
            <a:xfrm>
              <a:off x="2164057" y="1577640"/>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06</a:t>
              </a:r>
            </a:p>
          </p:txBody>
        </p:sp>
        <p:sp>
          <p:nvSpPr>
            <p:cNvPr id="19" name="文本框 1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7B661AE1-E8AB-8A45-FDF4-05523A7E1D8D}"/>
                </a:ext>
              </a:extLst>
            </p:cNvPr>
            <p:cNvSpPr txBox="1">
              <a:spLocks noChangeArrowheads="1"/>
            </p:cNvSpPr>
            <p:nvPr/>
          </p:nvSpPr>
          <p:spPr bwMode="auto">
            <a:xfrm>
              <a:off x="3302514" y="1577640"/>
              <a:ext cx="10225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Challenges and Future Directions</a:t>
              </a:r>
            </a:p>
          </p:txBody>
        </p:sp>
      </p:grpSp>
    </p:spTree>
    <p:extLst>
      <p:ext uri="{BB962C8B-B14F-4D97-AF65-F5344CB8AC3E}">
        <p14:creationId xmlns:p14="http://schemas.microsoft.com/office/powerpoint/2010/main" val="230730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F26F77FA-1A93-9ED4-1667-DBCDB93AF8C8}"/>
              </a:ext>
            </a:extLst>
          </p:cNvPr>
          <p:cNvSpPr txBox="1">
            <a:spLocks noChangeArrowheads="1"/>
          </p:cNvSpPr>
          <p:nvPr/>
        </p:nvSpPr>
        <p:spPr bwMode="auto">
          <a:xfrm>
            <a:off x="165700" y="172735"/>
            <a:ext cx="11860779" cy="584775"/>
          </a:xfrm>
          <a:prstGeom prst="rect">
            <a:avLst/>
          </a:prstGeom>
          <a:solidFill>
            <a:schemeClr val="bg1"/>
          </a:solid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The Development Background of AI and the Birth of LLM - MAS</a:t>
            </a:r>
          </a:p>
        </p:txBody>
      </p:sp>
      <p:sp>
        <p:nvSpPr>
          <p:cNvPr id="4" name="矩形 3">
            <a:extLst>
              <a:ext uri="{FF2B5EF4-FFF2-40B4-BE49-F238E27FC236}">
                <a16:creationId xmlns:a16="http://schemas.microsoft.com/office/drawing/2014/main" id="{6DCC7851-2B21-7724-18C8-322572AE2886}"/>
              </a:ext>
            </a:extLst>
          </p:cNvPr>
          <p:cNvSpPr/>
          <p:nvPr/>
        </p:nvSpPr>
        <p:spPr>
          <a:xfrm>
            <a:off x="369393" y="1235348"/>
            <a:ext cx="11396694" cy="5292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The Development and Limitations of Multi - Agent System (MAS)</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Development: </a:t>
            </a:r>
            <a:r>
              <a:rPr lang="en-US" altLang="zh-CN" sz="2200" dirty="0">
                <a:solidFill>
                  <a:schemeClr val="tx1"/>
                </a:solidFill>
                <a:latin typeface="Times New Roman" panose="02020603050405020304" pitchFamily="18" charset="0"/>
                <a:cs typeface="Times New Roman" panose="02020603050405020304" pitchFamily="18" charset="0"/>
              </a:rPr>
              <a:t>Born from distributed AI, MAS is used in industrial automation, robot cooperation.</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Limitations: </a:t>
            </a:r>
            <a:r>
              <a:rPr lang="en-US" altLang="zh-CN" sz="2200" dirty="0">
                <a:solidFill>
                  <a:schemeClr val="tx1"/>
                </a:solidFill>
                <a:latin typeface="Times New Roman" panose="02020603050405020304" pitchFamily="18" charset="0"/>
                <a:cs typeface="Times New Roman" panose="02020603050405020304" pitchFamily="18" charset="0"/>
              </a:rPr>
              <a:t>Relying on reinforcement learning, it needs much data in specific settings and can't adapt well to complex situations, like urban traffic scheduling.</a:t>
            </a:r>
          </a:p>
          <a:p>
            <a:pPr marL="457200" indent="-457200">
              <a:buFont typeface="+mj-lt"/>
              <a:buAutoNum type="arabicPeriod"/>
            </a:pPr>
            <a:endParaRPr lang="en-US" altLang="zh-CN" sz="2200" dirty="0">
              <a:solidFill>
                <a:schemeClr val="tx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The Development and Limitations of Large Language Model (LLM)</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Development: </a:t>
            </a:r>
            <a:r>
              <a:rPr lang="en-US" altLang="zh-CN" sz="2200" dirty="0">
                <a:solidFill>
                  <a:schemeClr val="tx1"/>
                </a:solidFill>
                <a:latin typeface="Times New Roman" panose="02020603050405020304" pitchFamily="18" charset="0"/>
                <a:cs typeface="Times New Roman" panose="02020603050405020304" pitchFamily="18" charset="0"/>
              </a:rPr>
              <a:t>Trained on large corpuses, LLM excels in text creation and customer service</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Limitations:</a:t>
            </a:r>
            <a:r>
              <a:rPr lang="en-US" altLang="zh-CN" sz="2200" dirty="0">
                <a:solidFill>
                  <a:schemeClr val="tx1"/>
                </a:solidFill>
                <a:latin typeface="Times New Roman" panose="02020603050405020304" pitchFamily="18" charset="0"/>
                <a:cs typeface="Times New Roman" panose="02020603050405020304" pitchFamily="18" charset="0"/>
              </a:rPr>
              <a:t> Lacks the ability to collaborate on complex multi - agent tasks, such as coordinating a large - scale international conference.</a:t>
            </a:r>
          </a:p>
          <a:p>
            <a:endParaRPr lang="en-US" altLang="zh-CN" sz="22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The Emergence of LLM - MAS:</a:t>
            </a:r>
          </a:p>
          <a:p>
            <a:r>
              <a:rPr lang="en-US" altLang="zh-CN" sz="2200" b="1" dirty="0">
                <a:solidFill>
                  <a:schemeClr val="tx1"/>
                </a:solidFill>
                <a:latin typeface="Times New Roman" panose="02020603050405020304" pitchFamily="18" charset="0"/>
                <a:cs typeface="Times New Roman" panose="02020603050405020304" pitchFamily="18" charset="0"/>
              </a:rPr>
              <a:t> </a:t>
            </a:r>
            <a:r>
              <a:rPr lang="en-US" altLang="zh-CN" sz="2200" dirty="0">
                <a:solidFill>
                  <a:schemeClr val="tx1"/>
                </a:solidFill>
                <a:latin typeface="Times New Roman" panose="02020603050405020304" pitchFamily="18" charset="0"/>
                <a:cs typeface="Times New Roman" panose="02020603050405020304" pitchFamily="18" charset="0"/>
              </a:rPr>
              <a:t>To conquer MAS and LLM's limits, they're combined, sparking curiosity about how it overcomes these issues.</a:t>
            </a:r>
            <a:endParaRPr lang="zh-CN" alt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2207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E563C-575A-C78F-27B3-37C355697200}"/>
            </a:ext>
          </a:extLst>
        </p:cNvPr>
        <p:cNvGrpSpPr/>
        <p:nvPr/>
      </p:nvGrpSpPr>
      <p:grpSpPr>
        <a:xfrm>
          <a:off x="0" y="0"/>
          <a:ext cx="0" cy="0"/>
          <a:chOff x="0" y="0"/>
          <a:chExt cx="0" cy="0"/>
        </a:xfrm>
      </p:grpSpPr>
      <p:sp>
        <p:nvSpPr>
          <p:cNvPr id="2" name="文本框 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0046408B-B39F-61D0-1771-C1A19FF52F7A}"/>
              </a:ext>
            </a:extLst>
          </p:cNvPr>
          <p:cNvSpPr txBox="1">
            <a:spLocks noChangeArrowheads="1"/>
          </p:cNvSpPr>
          <p:nvPr/>
        </p:nvSpPr>
        <p:spPr bwMode="auto">
          <a:xfrm>
            <a:off x="165700" y="172735"/>
            <a:ext cx="854834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Analysis of Core Components</a:t>
            </a:r>
          </a:p>
        </p:txBody>
      </p:sp>
      <p:sp>
        <p:nvSpPr>
          <p:cNvPr id="3" name="矩形 2">
            <a:extLst>
              <a:ext uri="{FF2B5EF4-FFF2-40B4-BE49-F238E27FC236}">
                <a16:creationId xmlns:a16="http://schemas.microsoft.com/office/drawing/2014/main" id="{A7A8A9BE-66E9-9F9C-B6B0-BFFD5186A4FE}"/>
              </a:ext>
            </a:extLst>
          </p:cNvPr>
          <p:cNvSpPr/>
          <p:nvPr/>
        </p:nvSpPr>
        <p:spPr>
          <a:xfrm>
            <a:off x="0" y="1182567"/>
            <a:ext cx="12135555" cy="5502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Generative Agents</a:t>
            </a:r>
            <a:r>
              <a:rPr lang="zh-CN" altLang="en-US" sz="2200" b="1" dirty="0">
                <a:solidFill>
                  <a:schemeClr val="tx1"/>
                </a:solidFill>
                <a:latin typeface="Times New Roman" panose="02020603050405020304" pitchFamily="18" charset="0"/>
                <a:cs typeface="Times New Roman" panose="02020603050405020304" pitchFamily="18" charset="0"/>
              </a:rPr>
              <a:t>：</a:t>
            </a:r>
            <a:endParaRPr lang="en-US" altLang="zh-CN" sz="2200" b="1" dirty="0">
              <a:solidFill>
                <a:schemeClr val="tx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Role Definition</a:t>
            </a:r>
            <a:r>
              <a:rPr lang="zh-CN" altLang="en-US" sz="2200" b="1" dirty="0">
                <a:solidFill>
                  <a:schemeClr val="tx1"/>
                </a:solidFill>
                <a:latin typeface="Times New Roman" panose="02020603050405020304" pitchFamily="18" charset="0"/>
                <a:cs typeface="Times New Roman" panose="02020603050405020304" pitchFamily="18" charset="0"/>
              </a:rPr>
              <a:t>：</a:t>
            </a:r>
            <a:r>
              <a:rPr lang="en-US" altLang="zh-CN" sz="2200" dirty="0">
                <a:solidFill>
                  <a:schemeClr val="tx1"/>
                </a:solidFill>
                <a:latin typeface="Times New Roman" panose="02020603050405020304" pitchFamily="18" charset="0"/>
                <a:cs typeface="Times New Roman" panose="02020603050405020304" pitchFamily="18" charset="0"/>
              </a:rPr>
              <a:t>Like people in society, have clear roles. E.g., in an intelligent office, agents manage files or schedule meetings.</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Memory Mechanism</a:t>
            </a:r>
            <a:r>
              <a:rPr lang="zh-CN" altLang="en-US" sz="2200" b="1" dirty="0">
                <a:solidFill>
                  <a:schemeClr val="tx1"/>
                </a:solidFill>
                <a:latin typeface="Times New Roman" panose="02020603050405020304" pitchFamily="18" charset="0"/>
                <a:cs typeface="Times New Roman" panose="02020603050405020304" pitchFamily="18" charset="0"/>
              </a:rPr>
              <a:t>：</a:t>
            </a:r>
            <a:r>
              <a:rPr lang="en-US" altLang="zh-CN" sz="2200" dirty="0">
                <a:solidFill>
                  <a:schemeClr val="tx1"/>
                </a:solidFill>
                <a:latin typeface="Times New Roman" panose="02020603050405020304" pitchFamily="18" charset="0"/>
                <a:cs typeface="Times New Roman" panose="02020603050405020304" pitchFamily="18" charset="0"/>
              </a:rPr>
              <a:t>Short - term for current tasks, long - term for past experience recall, like remembering a number or past plans.</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Planning Ability</a:t>
            </a:r>
            <a:r>
              <a:rPr lang="zh-CN" altLang="en-US" sz="2200" b="1" dirty="0">
                <a:solidFill>
                  <a:schemeClr val="tx1"/>
                </a:solidFill>
                <a:latin typeface="Times New Roman" panose="02020603050405020304" pitchFamily="18" charset="0"/>
                <a:cs typeface="Times New Roman" panose="02020603050405020304" pitchFamily="18" charset="0"/>
              </a:rPr>
              <a:t>：</a:t>
            </a:r>
            <a:r>
              <a:rPr lang="en-US" altLang="zh-CN" sz="2200" dirty="0">
                <a:solidFill>
                  <a:schemeClr val="tx1"/>
                </a:solidFill>
                <a:latin typeface="Times New Roman" panose="02020603050405020304" pitchFamily="18" charset="0"/>
                <a:cs typeface="Times New Roman" panose="02020603050405020304" pitchFamily="18" charset="0"/>
              </a:rPr>
              <a:t>Makes plans based on the situation and goals. A project - planning agent sets steps.</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Action Execution</a:t>
            </a:r>
            <a:r>
              <a:rPr lang="zh-CN" altLang="en-US" sz="2200" b="1" dirty="0">
                <a:solidFill>
                  <a:schemeClr val="tx1"/>
                </a:solidFill>
                <a:latin typeface="Times New Roman" panose="02020603050405020304" pitchFamily="18" charset="0"/>
                <a:cs typeface="Times New Roman" panose="02020603050405020304" pitchFamily="18" charset="0"/>
              </a:rPr>
              <a:t>：</a:t>
            </a:r>
            <a:r>
              <a:rPr lang="en-US" altLang="zh-CN" sz="2200" dirty="0">
                <a:solidFill>
                  <a:schemeClr val="tx1"/>
                </a:solidFill>
                <a:latin typeface="Times New Roman" panose="02020603050405020304" pitchFamily="18" charset="0"/>
                <a:cs typeface="Times New Roman" panose="02020603050405020304" pitchFamily="18" charset="0"/>
              </a:rPr>
              <a:t>Turns plans into actions.</a:t>
            </a:r>
          </a:p>
          <a:p>
            <a:pPr marL="342900" indent="-34290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Environment:</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Rules (Communication Modes)</a:t>
            </a:r>
            <a:r>
              <a:rPr lang="zh-CN" altLang="en-US" sz="2200" b="1" dirty="0">
                <a:solidFill>
                  <a:schemeClr val="tx1"/>
                </a:solidFill>
                <a:latin typeface="Times New Roman" panose="02020603050405020304" pitchFamily="18" charset="0"/>
                <a:cs typeface="Times New Roman" panose="02020603050405020304" pitchFamily="18" charset="0"/>
              </a:rPr>
              <a:t>：</a:t>
            </a:r>
            <a:r>
              <a:rPr lang="en-US" altLang="zh-CN" sz="2200" dirty="0">
                <a:solidFill>
                  <a:schemeClr val="tx1"/>
                </a:solidFill>
                <a:latin typeface="Times New Roman" panose="02020603050405020304" pitchFamily="18" charset="0"/>
                <a:cs typeface="Times New Roman" panose="02020603050405020304" pitchFamily="18" charset="0"/>
              </a:rPr>
              <a:t>Like social norms, govern agent communication, such as one - to - one or broadcast.</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Tools (Action Transformation)</a:t>
            </a:r>
            <a:r>
              <a:rPr lang="zh-CN" altLang="en-US" sz="2200" b="1" dirty="0">
                <a:solidFill>
                  <a:schemeClr val="tx1"/>
                </a:solidFill>
                <a:latin typeface="Times New Roman" panose="02020603050405020304" pitchFamily="18" charset="0"/>
                <a:cs typeface="Times New Roman" panose="02020603050405020304" pitchFamily="18" charset="0"/>
              </a:rPr>
              <a:t>：</a:t>
            </a:r>
            <a:r>
              <a:rPr lang="en-US" altLang="zh-CN" sz="2200" dirty="0">
                <a:solidFill>
                  <a:schemeClr val="tx1"/>
                </a:solidFill>
                <a:latin typeface="Times New Roman" panose="02020603050405020304" pitchFamily="18" charset="0"/>
                <a:cs typeface="Times New Roman" panose="02020603050405020304" pitchFamily="18" charset="0"/>
              </a:rPr>
              <a:t>Tools help agents turn abstract instructions into real actions, such as search tools. For example, in knowledge - answering tasks, agents use search tools to find information and answer questions.</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Intervention Interfaces (Manual/Supervised Models)</a:t>
            </a:r>
            <a:r>
              <a:rPr lang="zh-CN" altLang="en-US" sz="2200" b="1" dirty="0">
                <a:solidFill>
                  <a:schemeClr val="tx1"/>
                </a:solidFill>
                <a:latin typeface="Times New Roman" panose="02020603050405020304" pitchFamily="18" charset="0"/>
                <a:cs typeface="Times New Roman" panose="02020603050405020304" pitchFamily="18" charset="0"/>
              </a:rPr>
              <a:t>：</a:t>
            </a:r>
            <a:r>
              <a:rPr lang="en-US" altLang="zh-CN" sz="2200" dirty="0">
                <a:solidFill>
                  <a:schemeClr val="tx1"/>
                </a:solidFill>
                <a:latin typeface="Times New Roman" panose="02020603050405020304" pitchFamily="18" charset="0"/>
                <a:cs typeface="Times New Roman" panose="02020603050405020304" pitchFamily="18" charset="0"/>
              </a:rPr>
              <a:t>Intervention interfaces ensure agents' actions fit goals and system stability. In a self - driving car simulation, engineers can adjust cars' routes via the interface; in an e - commerce system, supervised models can optimize recommendation strategies.</a:t>
            </a:r>
            <a:endParaRPr lang="zh-CN" alt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442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53E0-665A-47CB-1781-73324988E0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33B080-55DB-7F8A-FC5D-E966BE2DF4DE}"/>
              </a:ext>
            </a:extLst>
          </p:cNvPr>
          <p:cNvSpPr txBox="1"/>
          <p:nvPr/>
        </p:nvSpPr>
        <p:spPr>
          <a:xfrm>
            <a:off x="457226" y="66931"/>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62216104-49E3-86B3-697E-13BE218D9CC9}"/>
              </a:ext>
            </a:extLst>
          </p:cNvPr>
          <p:cNvSpPr txBox="1"/>
          <p:nvPr/>
        </p:nvSpPr>
        <p:spPr>
          <a:xfrm>
            <a:off x="3815398" y="0"/>
            <a:ext cx="10332763" cy="8340745"/>
          </a:xfrm>
          <a:prstGeom prst="rect">
            <a:avLst/>
          </a:prstGeom>
          <a:noFill/>
        </p:spPr>
        <p:txBody>
          <a:bodyPr wrap="square">
            <a:spAutoFit/>
          </a:bodyPr>
          <a:lstStyle/>
          <a:p>
            <a:pPr marL="285750" indent="-285750">
              <a:buFont typeface="Arial" panose="020B0604020202020204" pitchFamily="34" charset="0"/>
              <a:buChar char="•"/>
            </a:pPr>
            <a:r>
              <a:rPr lang="en-US" altLang="zh-CN" sz="1600" dirty="0"/>
              <a:t>Zero-shot / Few-shot </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err="1"/>
              <a:t>CoT</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a:t>Few-shot</a:t>
            </a:r>
            <a:r>
              <a:rPr lang="zh-CN" altLang="en-US" sz="1600" dirty="0"/>
              <a:t> </a:t>
            </a:r>
            <a:r>
              <a:rPr lang="en-US" altLang="zh-CN" sz="1600" dirty="0" err="1"/>
              <a:t>CoT</a:t>
            </a:r>
            <a:endParaRPr lang="en-US"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a:t>Zero-shot</a:t>
            </a:r>
            <a:r>
              <a:rPr lang="zh-CN" altLang="en-US" sz="1600" dirty="0"/>
              <a:t> </a:t>
            </a:r>
            <a:r>
              <a:rPr lang="en-US" altLang="zh-CN" sz="1600" dirty="0" err="1"/>
              <a:t>CoT</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a:t>Role playing</a:t>
            </a:r>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400" dirty="0"/>
              <a:t>Self-Consistency Prompting</a:t>
            </a:r>
          </a:p>
          <a:p>
            <a:pPr marL="742950" lvl="1" indent="-285750">
              <a:buFont typeface="Arial" panose="020B0604020202020204" pitchFamily="34" charset="0"/>
              <a:buChar char="•"/>
            </a:pPr>
            <a:r>
              <a:rPr lang="en-US" altLang="zh-CN" sz="2400" dirty="0">
                <a:solidFill>
                  <a:schemeClr val="accent6">
                    <a:lumMod val="75000"/>
                  </a:schemeClr>
                </a:solidFill>
              </a:rPr>
              <a:t>Q:</a:t>
            </a:r>
            <a:r>
              <a:rPr lang="zh-CN" altLang="en-US" sz="2400" dirty="0">
                <a:solidFill>
                  <a:schemeClr val="accent6">
                    <a:lumMod val="75000"/>
                  </a:schemeClr>
                </a:solidFill>
              </a:rPr>
              <a:t> </a:t>
            </a:r>
            <a:r>
              <a:rPr lang="en-US" altLang="zh-CN" sz="2400" dirty="0">
                <a:solidFill>
                  <a:schemeClr val="accent6">
                    <a:lumMod val="75000"/>
                  </a:schemeClr>
                </a:solidFill>
              </a:rPr>
              <a:t>What</a:t>
            </a:r>
            <a:r>
              <a:rPr lang="zh-CN" altLang="en-US" sz="2400" dirty="0">
                <a:solidFill>
                  <a:schemeClr val="accent6">
                    <a:lumMod val="75000"/>
                  </a:schemeClr>
                </a:solidFill>
              </a:rPr>
              <a:t> </a:t>
            </a:r>
            <a:r>
              <a:rPr lang="en-US" altLang="zh-CN" sz="2400" dirty="0">
                <a:solidFill>
                  <a:schemeClr val="accent6">
                    <a:lumMod val="75000"/>
                  </a:schemeClr>
                </a:solidFill>
              </a:rPr>
              <a:t>is</a:t>
            </a:r>
            <a:r>
              <a:rPr lang="zh-CN" altLang="en-US" sz="2400" dirty="0">
                <a:solidFill>
                  <a:schemeClr val="accent6">
                    <a:lumMod val="75000"/>
                  </a:schemeClr>
                </a:solidFill>
              </a:rPr>
              <a:t> </a:t>
            </a:r>
            <a:r>
              <a:rPr lang="en-US" altLang="zh-CN" sz="2400" dirty="0">
                <a:solidFill>
                  <a:schemeClr val="accent6">
                    <a:lumMod val="75000"/>
                  </a:schemeClr>
                </a:solidFill>
              </a:rPr>
              <a:t>self-consistency</a:t>
            </a:r>
            <a:r>
              <a:rPr lang="zh-CN" altLang="en-US" sz="2400" dirty="0">
                <a:solidFill>
                  <a:schemeClr val="accent6">
                    <a:lumMod val="75000"/>
                  </a:schemeClr>
                </a:solidFill>
              </a:rPr>
              <a:t> </a:t>
            </a:r>
            <a:r>
              <a:rPr lang="en-US" altLang="zh-CN" sz="2400" dirty="0">
                <a:solidFill>
                  <a:schemeClr val="accent6">
                    <a:lumMod val="75000"/>
                  </a:schemeClr>
                </a:solidFill>
              </a:rPr>
              <a:t>prompting?</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Sampling</a:t>
            </a:r>
            <a:r>
              <a:rPr lang="zh-CN" altLang="en-US" sz="2400" dirty="0"/>
              <a:t> </a:t>
            </a:r>
            <a:r>
              <a:rPr lang="en-US" altLang="zh-CN" sz="2400" dirty="0"/>
              <a:t>more</a:t>
            </a:r>
            <a:r>
              <a:rPr lang="zh-CN" altLang="en-US" sz="2400" dirty="0"/>
              <a:t> </a:t>
            </a:r>
            <a:r>
              <a:rPr lang="en-US" altLang="zh-CN" sz="2400" dirty="0"/>
              <a:t>diverse/stable</a:t>
            </a:r>
            <a:r>
              <a:rPr lang="zh-CN" altLang="en-US" sz="2400" dirty="0"/>
              <a:t> </a:t>
            </a:r>
            <a:r>
              <a:rPr lang="en-US" altLang="zh-CN" sz="2400" dirty="0"/>
              <a:t>responses</a:t>
            </a:r>
          </a:p>
          <a:p>
            <a:pPr marL="742950" lvl="1" indent="-285750">
              <a:buFont typeface="Arial" panose="020B0604020202020204" pitchFamily="34" charset="0"/>
              <a:buChar char="•"/>
            </a:pPr>
            <a:r>
              <a:rPr lang="en-US" altLang="zh-CN" sz="2400" dirty="0">
                <a:solidFill>
                  <a:schemeClr val="accent6">
                    <a:lumMod val="75000"/>
                  </a:schemeClr>
                </a:solidFill>
              </a:rPr>
              <a:t>Q:</a:t>
            </a:r>
            <a:r>
              <a:rPr lang="zh-CN" altLang="en-US" sz="2400" dirty="0">
                <a:solidFill>
                  <a:schemeClr val="accent6">
                    <a:lumMod val="75000"/>
                  </a:schemeClr>
                </a:solidFill>
              </a:rPr>
              <a:t> </a:t>
            </a:r>
            <a:r>
              <a:rPr lang="en-US" altLang="zh-CN" sz="2400" dirty="0">
                <a:solidFill>
                  <a:schemeClr val="accent6">
                    <a:lumMod val="75000"/>
                  </a:schemeClr>
                </a:solidFill>
              </a:rPr>
              <a:t>through</a:t>
            </a:r>
            <a:r>
              <a:rPr lang="zh-CN" altLang="en-US" sz="2400" dirty="0">
                <a:solidFill>
                  <a:schemeClr val="accent6">
                    <a:lumMod val="75000"/>
                  </a:schemeClr>
                </a:solidFill>
              </a:rPr>
              <a:t> </a:t>
            </a:r>
            <a:r>
              <a:rPr lang="en-US" altLang="zh-CN" sz="2400" dirty="0">
                <a:solidFill>
                  <a:schemeClr val="accent6">
                    <a:lumMod val="75000"/>
                  </a:schemeClr>
                </a:solidFill>
              </a:rPr>
              <a:t>API,</a:t>
            </a:r>
            <a:r>
              <a:rPr lang="zh-CN" altLang="en-US" sz="2400" dirty="0">
                <a:solidFill>
                  <a:schemeClr val="accent6">
                    <a:lumMod val="75000"/>
                  </a:schemeClr>
                </a:solidFill>
              </a:rPr>
              <a:t> </a:t>
            </a:r>
            <a:r>
              <a:rPr lang="en-US" altLang="zh-CN" sz="2400" dirty="0">
                <a:solidFill>
                  <a:schemeClr val="accent6">
                    <a:lumMod val="75000"/>
                  </a:schemeClr>
                </a:solidFill>
              </a:rPr>
              <a:t>what</a:t>
            </a:r>
            <a:r>
              <a:rPr lang="zh-CN" altLang="en-US" sz="2400" dirty="0">
                <a:solidFill>
                  <a:schemeClr val="accent6">
                    <a:lumMod val="75000"/>
                  </a:schemeClr>
                </a:solidFill>
              </a:rPr>
              <a:t> </a:t>
            </a:r>
            <a:r>
              <a:rPr lang="en-US" altLang="zh-CN" sz="2400" dirty="0">
                <a:solidFill>
                  <a:schemeClr val="accent6">
                    <a:lumMod val="75000"/>
                  </a:schemeClr>
                </a:solidFill>
              </a:rPr>
              <a:t>kind</a:t>
            </a:r>
            <a:r>
              <a:rPr lang="zh-CN" altLang="en-US" sz="2400" dirty="0">
                <a:solidFill>
                  <a:schemeClr val="accent6">
                    <a:lumMod val="75000"/>
                  </a:schemeClr>
                </a:solidFill>
              </a:rPr>
              <a:t> </a:t>
            </a:r>
            <a:r>
              <a:rPr lang="en-US" altLang="zh-CN" sz="2400" dirty="0">
                <a:solidFill>
                  <a:schemeClr val="accent6">
                    <a:lumMod val="75000"/>
                  </a:schemeClr>
                </a:solidFill>
              </a:rPr>
              <a:t>of</a:t>
            </a:r>
            <a:r>
              <a:rPr lang="zh-CN" altLang="en-US" sz="2400" dirty="0">
                <a:solidFill>
                  <a:schemeClr val="accent6">
                    <a:lumMod val="75000"/>
                  </a:schemeClr>
                </a:solidFill>
              </a:rPr>
              <a:t> </a:t>
            </a:r>
            <a:r>
              <a:rPr lang="en-US" altLang="zh-CN" sz="2400" dirty="0">
                <a:solidFill>
                  <a:schemeClr val="accent6">
                    <a:lumMod val="75000"/>
                  </a:schemeClr>
                </a:solidFill>
              </a:rPr>
              <a:t>parameters</a:t>
            </a:r>
            <a:r>
              <a:rPr lang="zh-CN" altLang="en-US" sz="2400" dirty="0">
                <a:solidFill>
                  <a:schemeClr val="accent6">
                    <a:lumMod val="75000"/>
                  </a:schemeClr>
                </a:solidFill>
              </a:rPr>
              <a:t> </a:t>
            </a:r>
            <a:r>
              <a:rPr lang="en-US" altLang="zh-CN" sz="2400" dirty="0">
                <a:solidFill>
                  <a:schemeClr val="accent6">
                    <a:lumMod val="75000"/>
                  </a:schemeClr>
                </a:solidFill>
              </a:rPr>
              <a:t>you</a:t>
            </a:r>
            <a:r>
              <a:rPr lang="zh-CN" altLang="en-US" sz="2400" dirty="0">
                <a:solidFill>
                  <a:schemeClr val="accent6">
                    <a:lumMod val="75000"/>
                  </a:schemeClr>
                </a:solidFill>
              </a:rPr>
              <a:t> </a:t>
            </a:r>
            <a:r>
              <a:rPr lang="en-US" altLang="zh-CN" sz="2400" dirty="0">
                <a:solidFill>
                  <a:schemeClr val="accent6">
                    <a:lumMod val="75000"/>
                  </a:schemeClr>
                </a:solidFill>
              </a:rPr>
              <a:t>can</a:t>
            </a:r>
            <a:r>
              <a:rPr lang="zh-CN" altLang="en-US" sz="2400" dirty="0">
                <a:solidFill>
                  <a:schemeClr val="accent6">
                    <a:lumMod val="75000"/>
                  </a:schemeClr>
                </a:solidFill>
              </a:rPr>
              <a:t> </a:t>
            </a:r>
            <a:r>
              <a:rPr lang="en-US" altLang="zh-CN" sz="2400" dirty="0">
                <a:solidFill>
                  <a:schemeClr val="accent6">
                    <a:lumMod val="75000"/>
                  </a:schemeClr>
                </a:solidFill>
              </a:rPr>
              <a:t>adjust?</a:t>
            </a:r>
          </a:p>
          <a:p>
            <a:pPr lvl="1"/>
            <a:r>
              <a:rPr lang="zh-CN" altLang="en-US" sz="2400" dirty="0">
                <a:solidFill>
                  <a:schemeClr val="accent6">
                    <a:lumMod val="75000"/>
                  </a:schemeClr>
                </a:solidFill>
              </a:rPr>
              <a:t> </a:t>
            </a:r>
            <a:endParaRPr lang="en-US" altLang="zh-CN" sz="2400" dirty="0">
              <a:solidFill>
                <a:schemeClr val="accent6">
                  <a:lumMod val="75000"/>
                </a:schemeClr>
              </a:solidFill>
            </a:endParaRPr>
          </a:p>
          <a:p>
            <a:pPr marL="285750" indent="-285750">
              <a:buFont typeface="Arial" panose="020B0604020202020204" pitchFamily="34" charset="0"/>
              <a:buChar char="•"/>
            </a:pPr>
            <a:r>
              <a:rPr lang="en-US" altLang="zh-CN" sz="2400" dirty="0">
                <a:sym typeface="Georgia"/>
              </a:rPr>
              <a:t>Tree</a:t>
            </a:r>
            <a:r>
              <a:rPr lang="zh-CN" altLang="en-US" sz="2400" dirty="0">
                <a:sym typeface="Georgia"/>
              </a:rPr>
              <a:t> </a:t>
            </a:r>
            <a:r>
              <a:rPr lang="en-US" altLang="zh-CN" sz="2400" dirty="0">
                <a:sym typeface="Georgia"/>
              </a:rPr>
              <a:t>of</a:t>
            </a:r>
            <a:r>
              <a:rPr lang="zh-CN" altLang="en-US" sz="2400" dirty="0">
                <a:sym typeface="Georgia"/>
              </a:rPr>
              <a:t> </a:t>
            </a:r>
            <a:r>
              <a:rPr lang="en-US" altLang="zh-CN" sz="2400" dirty="0">
                <a:sym typeface="Georgia"/>
              </a:rPr>
              <a:t>Thoughts</a:t>
            </a:r>
          </a:p>
          <a:p>
            <a:pPr marL="742950" lvl="1" indent="-285750">
              <a:buFont typeface="Arial" panose="020B0604020202020204" pitchFamily="34" charset="0"/>
              <a:buChar char="•"/>
            </a:pPr>
            <a:r>
              <a:rPr lang="en-US" altLang="zh-CN" sz="2400" dirty="0">
                <a:solidFill>
                  <a:schemeClr val="accent6">
                    <a:lumMod val="75000"/>
                  </a:schemeClr>
                </a:solidFill>
                <a:sym typeface="Georgia"/>
              </a:rPr>
              <a:t>Q:</a:t>
            </a:r>
            <a:r>
              <a:rPr lang="zh-CN" altLang="en-US" sz="2400" dirty="0">
                <a:solidFill>
                  <a:schemeClr val="accent6">
                    <a:lumMod val="75000"/>
                  </a:schemeClr>
                </a:solidFill>
                <a:sym typeface="Georgia"/>
              </a:rPr>
              <a:t> </a:t>
            </a:r>
            <a:r>
              <a:rPr lang="en-US" altLang="zh-CN" sz="2400" dirty="0">
                <a:solidFill>
                  <a:schemeClr val="accent6">
                    <a:lumMod val="75000"/>
                  </a:schemeClr>
                </a:solidFill>
                <a:sym typeface="Georgia"/>
              </a:rPr>
              <a:t>Explain</a:t>
            </a:r>
            <a:r>
              <a:rPr lang="zh-CN" altLang="en-US" sz="2400" dirty="0">
                <a:solidFill>
                  <a:schemeClr val="accent6">
                    <a:lumMod val="75000"/>
                  </a:schemeClr>
                </a:solidFill>
                <a:sym typeface="Georgia"/>
              </a:rPr>
              <a:t> </a:t>
            </a:r>
            <a:r>
              <a:rPr lang="en-US" altLang="zh-CN" sz="2400" dirty="0">
                <a:solidFill>
                  <a:schemeClr val="accent6">
                    <a:lumMod val="75000"/>
                  </a:schemeClr>
                </a:solidFill>
                <a:sym typeface="Georgia"/>
              </a:rPr>
              <a:t>it</a:t>
            </a:r>
            <a:r>
              <a:rPr lang="zh-CN" altLang="en-US" sz="2400" dirty="0">
                <a:solidFill>
                  <a:schemeClr val="accent6">
                    <a:lumMod val="75000"/>
                  </a:schemeClr>
                </a:solidFill>
                <a:sym typeface="Georgia"/>
              </a:rPr>
              <a:t> </a:t>
            </a:r>
            <a:endParaRPr lang="en-US" altLang="zh-CN" sz="2400" dirty="0">
              <a:solidFill>
                <a:schemeClr val="accent6">
                  <a:lumMod val="75000"/>
                </a:schemeClr>
              </a:solidFill>
              <a:sym typeface="Georgia"/>
            </a:endParaRPr>
          </a:p>
          <a:p>
            <a:pPr marL="285750" indent="-285750">
              <a:buFont typeface="Arial" panose="020B0604020202020204" pitchFamily="34" charset="0"/>
              <a:buChar char="•"/>
            </a:pPr>
            <a:endParaRPr lang="en-US" altLang="zh-CN" sz="2400" u="sng" dirty="0"/>
          </a:p>
          <a:p>
            <a:pPr marL="285750" indent="-285750">
              <a:buFont typeface="Arial" panose="020B0604020202020204" pitchFamily="34" charset="0"/>
              <a:buChar char="•"/>
            </a:pPr>
            <a:r>
              <a:rPr lang="en-US" altLang="zh-CN" sz="2400" dirty="0">
                <a:sym typeface="Georgia"/>
              </a:rPr>
              <a:t>Retrieval Augmented Generation (RAG)</a:t>
            </a:r>
          </a:p>
          <a:p>
            <a:pPr marL="742950" lvl="1" indent="-285750">
              <a:buFont typeface="Arial" panose="020B0604020202020204" pitchFamily="34" charset="0"/>
              <a:buChar char="•"/>
            </a:pPr>
            <a:r>
              <a:rPr lang="en-US" altLang="zh-CN" sz="2400" dirty="0">
                <a:solidFill>
                  <a:schemeClr val="accent6">
                    <a:lumMod val="75000"/>
                  </a:schemeClr>
                </a:solidFill>
                <a:sym typeface="Georgia"/>
              </a:rPr>
              <a:t>Q:</a:t>
            </a:r>
            <a:r>
              <a:rPr lang="zh-CN" altLang="en-US" sz="2400" dirty="0">
                <a:solidFill>
                  <a:schemeClr val="accent6">
                    <a:lumMod val="75000"/>
                  </a:schemeClr>
                </a:solidFill>
                <a:sym typeface="Georgia"/>
              </a:rPr>
              <a:t> </a:t>
            </a:r>
            <a:r>
              <a:rPr lang="en-US" altLang="zh-CN" sz="2400" dirty="0">
                <a:solidFill>
                  <a:schemeClr val="accent6">
                    <a:lumMod val="75000"/>
                  </a:schemeClr>
                </a:solidFill>
                <a:sym typeface="Georgia"/>
              </a:rPr>
              <a:t>What</a:t>
            </a:r>
            <a:r>
              <a:rPr lang="zh-CN" altLang="en-US" sz="2400" dirty="0">
                <a:solidFill>
                  <a:schemeClr val="accent6">
                    <a:lumMod val="75000"/>
                  </a:schemeClr>
                </a:solidFill>
                <a:sym typeface="Georgia"/>
              </a:rPr>
              <a:t> </a:t>
            </a:r>
            <a:r>
              <a:rPr lang="en-US" altLang="zh-CN" sz="2400" dirty="0">
                <a:solidFill>
                  <a:schemeClr val="accent6">
                    <a:lumMod val="75000"/>
                  </a:schemeClr>
                </a:solidFill>
                <a:sym typeface="Georgia"/>
              </a:rPr>
              <a:t>and</a:t>
            </a:r>
            <a:r>
              <a:rPr lang="zh-CN" altLang="en-US" sz="2400" dirty="0">
                <a:solidFill>
                  <a:schemeClr val="accent6">
                    <a:lumMod val="75000"/>
                  </a:schemeClr>
                </a:solidFill>
                <a:sym typeface="Georgia"/>
              </a:rPr>
              <a:t> </a:t>
            </a:r>
            <a:r>
              <a:rPr lang="en-US" altLang="zh-CN" sz="2400" dirty="0">
                <a:solidFill>
                  <a:schemeClr val="accent6">
                    <a:lumMod val="75000"/>
                  </a:schemeClr>
                </a:solidFill>
                <a:sym typeface="Georgia"/>
              </a:rPr>
              <a:t>why?</a:t>
            </a:r>
          </a:p>
          <a:p>
            <a:pPr marL="742950" lvl="1" indent="-285750">
              <a:buFont typeface="Arial" panose="020B0604020202020204" pitchFamily="34" charset="0"/>
              <a:buChar char="•"/>
            </a:pPr>
            <a:endParaRPr lang="en-US" altLang="zh-CN" sz="2400" dirty="0">
              <a:solidFill>
                <a:schemeClr val="accent6">
                  <a:lumMod val="75000"/>
                </a:schemeClr>
              </a:solidFill>
            </a:endParaRPr>
          </a:p>
          <a:p>
            <a:pPr marL="285750" indent="-285750">
              <a:buFont typeface="Arial" panose="020B0604020202020204" pitchFamily="34" charset="0"/>
              <a:buChar char="•"/>
            </a:pPr>
            <a:endParaRPr lang="en-US" altLang="zh-CN" sz="2400" u="sng" dirty="0"/>
          </a:p>
          <a:p>
            <a:endParaRPr lang="en-US" altLang="zh-CN" sz="2400" u="sng" dirty="0"/>
          </a:p>
          <a:p>
            <a:pPr marL="285750" indent="-285750">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3386705682"/>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EFB9-735F-8D9F-2FDA-80C4C6CDBFF3}"/>
            </a:ext>
          </a:extLst>
        </p:cNvPr>
        <p:cNvGrpSpPr/>
        <p:nvPr/>
      </p:nvGrpSpPr>
      <p:grpSpPr>
        <a:xfrm>
          <a:off x="0" y="0"/>
          <a:ext cx="0" cy="0"/>
          <a:chOff x="0" y="0"/>
          <a:chExt cx="0" cy="0"/>
        </a:xfrm>
      </p:grpSpPr>
      <p:sp>
        <p:nvSpPr>
          <p:cNvPr id="2" name="文本框 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E44AAFB8-40AC-4B1C-7C28-2DA50A8A2677}"/>
              </a:ext>
            </a:extLst>
          </p:cNvPr>
          <p:cNvSpPr txBox="1">
            <a:spLocks noChangeArrowheads="1"/>
          </p:cNvSpPr>
          <p:nvPr/>
        </p:nvSpPr>
        <p:spPr bwMode="auto">
          <a:xfrm>
            <a:off x="165700" y="172735"/>
            <a:ext cx="854834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Application Direction - Task Solving</a:t>
            </a:r>
          </a:p>
        </p:txBody>
      </p:sp>
      <p:sp>
        <p:nvSpPr>
          <p:cNvPr id="3" name="矩形 2">
            <a:extLst>
              <a:ext uri="{FF2B5EF4-FFF2-40B4-BE49-F238E27FC236}">
                <a16:creationId xmlns:a16="http://schemas.microsoft.com/office/drawing/2014/main" id="{A996B6CB-F343-60E7-9E94-021622C674BF}"/>
              </a:ext>
            </a:extLst>
          </p:cNvPr>
          <p:cNvSpPr/>
          <p:nvPr/>
        </p:nvSpPr>
        <p:spPr>
          <a:xfrm>
            <a:off x="272503" y="1090013"/>
            <a:ext cx="11396694" cy="42873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Multi - stage Reasoning Framework (Taking </a:t>
            </a:r>
            <a:r>
              <a:rPr lang="en-US" altLang="zh-CN" sz="2200" b="1" dirty="0" err="1">
                <a:solidFill>
                  <a:schemeClr val="tx1"/>
                </a:solidFill>
                <a:latin typeface="Times New Roman" panose="02020603050405020304" pitchFamily="18" charset="0"/>
                <a:cs typeface="Times New Roman" panose="02020603050405020304" pitchFamily="18" charset="0"/>
              </a:rPr>
              <a:t>MetaGPT</a:t>
            </a:r>
            <a:r>
              <a:rPr lang="en-US" altLang="zh-CN" sz="2200" b="1" dirty="0">
                <a:solidFill>
                  <a:schemeClr val="tx1"/>
                </a:solidFill>
                <a:latin typeface="Times New Roman" panose="02020603050405020304" pitchFamily="18" charset="0"/>
                <a:cs typeface="Times New Roman" panose="02020603050405020304" pitchFamily="18" charset="0"/>
              </a:rPr>
              <a:t> as an Example)</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Task Decomposition: </a:t>
            </a:r>
            <a:r>
              <a:rPr lang="en-US" altLang="zh-CN" sz="2200" dirty="0">
                <a:solidFill>
                  <a:schemeClr val="tx1"/>
                </a:solidFill>
                <a:latin typeface="Times New Roman" panose="02020603050405020304" pitchFamily="18" charset="0"/>
                <a:cs typeface="Times New Roman" panose="02020603050405020304" pitchFamily="18" charset="0"/>
              </a:rPr>
              <a:t>Just like humans completing complex projects, tasks are decomposed logically. For example, in software development, there are stages such as requirements analysis, architecture design, etc.</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Stage Progression: </a:t>
            </a:r>
            <a:r>
              <a:rPr lang="en-US" altLang="zh-CN" sz="2200" dirty="0">
                <a:solidFill>
                  <a:schemeClr val="tx1"/>
                </a:solidFill>
                <a:latin typeface="Times New Roman" panose="02020603050405020304" pitchFamily="18" charset="0"/>
                <a:cs typeface="Times New Roman" panose="02020603050405020304" pitchFamily="18" charset="0"/>
              </a:rPr>
              <a:t>Each stage is responsible for by corresponding agents to complete the task in an orderly manner.</a:t>
            </a:r>
          </a:p>
          <a:p>
            <a:endParaRPr lang="en-US" altLang="zh-CN" sz="22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Distributed Communication Optimization:</a:t>
            </a:r>
          </a:p>
          <a:p>
            <a:pPr marL="457200" indent="-457200">
              <a:buFont typeface="+mj-lt"/>
              <a:buAutoNum type="arabicPeriod"/>
            </a:pPr>
            <a:r>
              <a:rPr lang="en-US" altLang="zh-CN" sz="2200" dirty="0">
                <a:solidFill>
                  <a:schemeClr val="tx1"/>
                </a:solidFill>
                <a:latin typeface="Times New Roman" panose="02020603050405020304" pitchFamily="18" charset="0"/>
                <a:cs typeface="Times New Roman" panose="02020603050405020304" pitchFamily="18" charset="0"/>
              </a:rPr>
              <a:t> Each agent is independent but they communicate and collaborate efficiently to improve the efficiency and quality of task completion, just like a project team working closely together</a:t>
            </a:r>
            <a:endParaRPr lang="zh-CN" alt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4421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8E623-1D6A-BC8C-0FA2-17180100A083}"/>
            </a:ext>
          </a:extLst>
        </p:cNvPr>
        <p:cNvGrpSpPr/>
        <p:nvPr/>
      </p:nvGrpSpPr>
      <p:grpSpPr>
        <a:xfrm>
          <a:off x="0" y="0"/>
          <a:ext cx="0" cy="0"/>
          <a:chOff x="0" y="0"/>
          <a:chExt cx="0" cy="0"/>
        </a:xfrm>
      </p:grpSpPr>
      <p:sp>
        <p:nvSpPr>
          <p:cNvPr id="2" name="文本框 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BD91213-272F-A780-65CB-7436E1095D5B}"/>
              </a:ext>
            </a:extLst>
          </p:cNvPr>
          <p:cNvSpPr txBox="1">
            <a:spLocks noChangeArrowheads="1"/>
          </p:cNvSpPr>
          <p:nvPr/>
        </p:nvSpPr>
        <p:spPr bwMode="auto">
          <a:xfrm>
            <a:off x="165700" y="172735"/>
            <a:ext cx="854834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Application Direction - Scenario Simulation</a:t>
            </a:r>
          </a:p>
        </p:txBody>
      </p:sp>
      <p:sp>
        <p:nvSpPr>
          <p:cNvPr id="3" name="矩形 2">
            <a:extLst>
              <a:ext uri="{FF2B5EF4-FFF2-40B4-BE49-F238E27FC236}">
                <a16:creationId xmlns:a16="http://schemas.microsoft.com/office/drawing/2014/main" id="{6865E4F4-4A3C-5A79-3E05-FF2A73C12875}"/>
              </a:ext>
            </a:extLst>
          </p:cNvPr>
          <p:cNvSpPr/>
          <p:nvPr/>
        </p:nvSpPr>
        <p:spPr>
          <a:xfrm>
            <a:off x="272503" y="1090012"/>
            <a:ext cx="11396694" cy="5088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Social Experiments (Stanford Town</a:t>
            </a:r>
            <a:r>
              <a:rPr lang="en-US" altLang="zh-CN" sz="2200" dirty="0">
                <a:solidFill>
                  <a:schemeClr val="tx1"/>
                </a:solidFill>
                <a:latin typeface="Times New Roman" panose="02020603050405020304" pitchFamily="18" charset="0"/>
                <a:cs typeface="Times New Roman" panose="02020603050405020304" pitchFamily="18" charset="0"/>
              </a:rPr>
              <a:t>): </a:t>
            </a:r>
          </a:p>
          <a:p>
            <a:r>
              <a:rPr lang="en-US" altLang="zh-CN" sz="2200" dirty="0">
                <a:solidFill>
                  <a:schemeClr val="tx1"/>
                </a:solidFill>
                <a:latin typeface="Times New Roman" panose="02020603050405020304" pitchFamily="18" charset="0"/>
                <a:cs typeface="Times New Roman" panose="02020603050405020304" pitchFamily="18" charset="0"/>
              </a:rPr>
              <a:t>Stanford Town simulates human social life. It observes information spread among 25 agents with various jobs in a virtual town. For example, it studies how news diffuses in the virtual community. In terms of relationships, it explores how different agents interact and form connections, helping understand real - world social bonds.</a:t>
            </a:r>
          </a:p>
          <a:p>
            <a:pPr marL="285750" indent="-285750">
              <a:buFont typeface="Wingdings" panose="05000000000000000000" pitchFamily="2" charset="2"/>
              <a:buChar char="Ø"/>
            </a:pPr>
            <a:endParaRPr lang="en-US" altLang="zh-CN" sz="2200"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Physical Fields (Wireless Network Collaboration): </a:t>
            </a:r>
          </a:p>
          <a:p>
            <a:r>
              <a:rPr lang="en-US" altLang="zh-CN" sz="2200" dirty="0">
                <a:solidFill>
                  <a:schemeClr val="tx1"/>
                </a:solidFill>
                <a:latin typeface="Times New Roman" panose="02020603050405020304" pitchFamily="18" charset="0"/>
                <a:cs typeface="Times New Roman" panose="02020603050405020304" pitchFamily="18" charset="0"/>
              </a:rPr>
              <a:t>Wireless network collaboration simulation in the physical field focuses on optimizing network performance. Real - world wireless networks have issues like signal interference. Simulating node collaboration offers solutions. Zou et al.'s work shows agents adjusting signal transmission. They change signal strength and frequency to reduce interference and allocate bandwidth, improving network quality</a:t>
            </a:r>
          </a:p>
        </p:txBody>
      </p:sp>
    </p:spTree>
    <p:extLst>
      <p:ext uri="{BB962C8B-B14F-4D97-AF65-F5344CB8AC3E}">
        <p14:creationId xmlns:p14="http://schemas.microsoft.com/office/powerpoint/2010/main" val="1847866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0E441-EA0E-3C4A-754E-49F7C1579C0D}"/>
            </a:ext>
          </a:extLst>
        </p:cNvPr>
        <p:cNvGrpSpPr/>
        <p:nvPr/>
      </p:nvGrpSpPr>
      <p:grpSpPr>
        <a:xfrm>
          <a:off x="0" y="0"/>
          <a:ext cx="0" cy="0"/>
          <a:chOff x="0" y="0"/>
          <a:chExt cx="0" cy="0"/>
        </a:xfrm>
      </p:grpSpPr>
      <p:sp>
        <p:nvSpPr>
          <p:cNvPr id="2" name="文本框 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F02DEB8-6B0C-DE3A-5A44-49B4055A5370}"/>
              </a:ext>
            </a:extLst>
          </p:cNvPr>
          <p:cNvSpPr txBox="1">
            <a:spLocks noChangeArrowheads="1"/>
          </p:cNvSpPr>
          <p:nvPr/>
        </p:nvSpPr>
        <p:spPr bwMode="auto">
          <a:xfrm>
            <a:off x="165700" y="172735"/>
            <a:ext cx="11915280" cy="584775"/>
          </a:xfrm>
          <a:prstGeom prst="rect">
            <a:avLst/>
          </a:prstGeom>
          <a:solidFill>
            <a:schemeClr val="bg1"/>
          </a:solid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 Application Direction - Evaluation of Generative Agents</a:t>
            </a:r>
          </a:p>
        </p:txBody>
      </p:sp>
      <p:sp>
        <p:nvSpPr>
          <p:cNvPr id="3" name="矩形 2">
            <a:extLst>
              <a:ext uri="{FF2B5EF4-FFF2-40B4-BE49-F238E27FC236}">
                <a16:creationId xmlns:a16="http://schemas.microsoft.com/office/drawing/2014/main" id="{37DE6C2E-216C-A931-6A75-19C6B11C75F5}"/>
              </a:ext>
            </a:extLst>
          </p:cNvPr>
          <p:cNvSpPr/>
          <p:nvPr/>
        </p:nvSpPr>
        <p:spPr>
          <a:xfrm>
            <a:off x="272503" y="1090012"/>
            <a:ext cx="11396694" cy="47158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Strategic Ability Evaluation (Taking Werewolf as an Example):</a:t>
            </a:r>
          </a:p>
          <a:p>
            <a:r>
              <a:rPr lang="en-US" altLang="zh-CN" sz="2200" dirty="0">
                <a:solidFill>
                  <a:schemeClr val="tx1"/>
                </a:solidFill>
                <a:latin typeface="Times New Roman" panose="02020603050405020304" pitchFamily="18" charset="0"/>
                <a:cs typeface="Times New Roman" panose="02020603050405020304" pitchFamily="18" charset="0"/>
              </a:rPr>
              <a:t>In the Werewolf game, agents with different roles use different strategies. "Werewolf" agents hide their identity and mislead others, while "Seer" agents reason out werewolf identities and guide the game. By observing these behaviors, researchers can assess agents' leadership and decision - making abilities.</a:t>
            </a:r>
          </a:p>
          <a:p>
            <a:endParaRPr lang="en-US" altLang="zh-CN" sz="22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Emotional Reasoning Evaluation (Taking </a:t>
            </a:r>
            <a:r>
              <a:rPr lang="en-US" altLang="zh-CN" sz="2200" b="1" dirty="0" err="1">
                <a:solidFill>
                  <a:schemeClr val="tx1"/>
                </a:solidFill>
                <a:latin typeface="Times New Roman" panose="02020603050405020304" pitchFamily="18" charset="0"/>
                <a:cs typeface="Times New Roman" panose="02020603050405020304" pitchFamily="18" charset="0"/>
              </a:rPr>
              <a:t>MuMA</a:t>
            </a:r>
            <a:r>
              <a:rPr lang="en-US" altLang="zh-CN" sz="2200" b="1" dirty="0">
                <a:solidFill>
                  <a:schemeClr val="tx1"/>
                </a:solidFill>
                <a:latin typeface="Times New Roman" panose="02020603050405020304" pitchFamily="18" charset="0"/>
                <a:cs typeface="Times New Roman" panose="02020603050405020304" pitchFamily="18" charset="0"/>
              </a:rPr>
              <a:t> - </a:t>
            </a:r>
            <a:r>
              <a:rPr lang="en-US" altLang="zh-CN" sz="2200" b="1" dirty="0" err="1">
                <a:solidFill>
                  <a:schemeClr val="tx1"/>
                </a:solidFill>
                <a:latin typeface="Times New Roman" panose="02020603050405020304" pitchFamily="18" charset="0"/>
                <a:cs typeface="Times New Roman" panose="02020603050405020304" pitchFamily="18" charset="0"/>
              </a:rPr>
              <a:t>ToM</a:t>
            </a:r>
            <a:r>
              <a:rPr lang="en-US" altLang="zh-CN" sz="2200" b="1" dirty="0">
                <a:solidFill>
                  <a:schemeClr val="tx1"/>
                </a:solidFill>
                <a:latin typeface="Times New Roman" panose="02020603050405020304" pitchFamily="18" charset="0"/>
                <a:cs typeface="Times New Roman" panose="02020603050405020304" pitchFamily="18" charset="0"/>
              </a:rPr>
              <a:t> as an Example</a:t>
            </a:r>
            <a:r>
              <a:rPr lang="en-US" altLang="zh-CN" sz="2200" dirty="0">
                <a:solidFill>
                  <a:schemeClr val="tx1"/>
                </a:solidFill>
                <a:latin typeface="Times New Roman" panose="02020603050405020304" pitchFamily="18" charset="0"/>
                <a:cs typeface="Times New Roman" panose="02020603050405020304" pitchFamily="18" charset="0"/>
              </a:rPr>
              <a:t>): </a:t>
            </a:r>
          </a:p>
          <a:p>
            <a:r>
              <a:rPr lang="en-US" altLang="zh-CN" sz="2200" dirty="0" err="1">
                <a:solidFill>
                  <a:schemeClr val="tx1"/>
                </a:solidFill>
                <a:latin typeface="Times New Roman" panose="02020603050405020304" pitchFamily="18" charset="0"/>
                <a:cs typeface="Times New Roman" panose="02020603050405020304" pitchFamily="18" charset="0"/>
              </a:rPr>
              <a:t>MuMA</a:t>
            </a:r>
            <a:r>
              <a:rPr lang="en-US" altLang="zh-CN" sz="2200" dirty="0">
                <a:solidFill>
                  <a:schemeClr val="tx1"/>
                </a:solidFill>
                <a:latin typeface="Times New Roman" panose="02020603050405020304" pitchFamily="18" charset="0"/>
                <a:cs typeface="Times New Roman" panose="02020603050405020304" pitchFamily="18" charset="0"/>
              </a:rPr>
              <a:t> - </a:t>
            </a:r>
            <a:r>
              <a:rPr lang="en-US" altLang="zh-CN" sz="2200" dirty="0" err="1">
                <a:solidFill>
                  <a:schemeClr val="tx1"/>
                </a:solidFill>
                <a:latin typeface="Times New Roman" panose="02020603050405020304" pitchFamily="18" charset="0"/>
                <a:cs typeface="Times New Roman" panose="02020603050405020304" pitchFamily="18" charset="0"/>
              </a:rPr>
              <a:t>ToM</a:t>
            </a:r>
            <a:r>
              <a:rPr lang="en-US" altLang="zh-CN" sz="2200" dirty="0">
                <a:solidFill>
                  <a:schemeClr val="tx1"/>
                </a:solidFill>
                <a:latin typeface="Times New Roman" panose="02020603050405020304" pitchFamily="18" charset="0"/>
                <a:cs typeface="Times New Roman" panose="02020603050405020304" pitchFamily="18" charset="0"/>
              </a:rPr>
              <a:t> (Multi - modal Multi - Agent Theory of Mind) evaluates agents' emotional reasoning. In real - world home - environment interactions described by videos and texts, like in a family argument, agents understand emotions from multi - modal info and infer causes and behaviors. This assesses their emotional reasoning ability.</a:t>
            </a:r>
            <a:endParaRPr lang="en-US" altLang="zh-CN" sz="2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658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9F192-7AE6-F1AE-CFE8-31289FB730D5}"/>
            </a:ext>
          </a:extLst>
        </p:cNvPr>
        <p:cNvGrpSpPr/>
        <p:nvPr/>
      </p:nvGrpSpPr>
      <p:grpSpPr>
        <a:xfrm>
          <a:off x="0" y="0"/>
          <a:ext cx="0" cy="0"/>
          <a:chOff x="0" y="0"/>
          <a:chExt cx="0" cy="0"/>
        </a:xfrm>
      </p:grpSpPr>
      <p:sp>
        <p:nvSpPr>
          <p:cNvPr id="2" name="文本框 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07BABCA-2AF6-6C7A-351D-1E8CACEFCEB7}"/>
              </a:ext>
            </a:extLst>
          </p:cNvPr>
          <p:cNvSpPr txBox="1">
            <a:spLocks noChangeArrowheads="1"/>
          </p:cNvSpPr>
          <p:nvPr/>
        </p:nvSpPr>
        <p:spPr bwMode="auto">
          <a:xfrm>
            <a:off x="165700" y="172735"/>
            <a:ext cx="854834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Times New Roman" panose="02020603050405020304" pitchFamily="18" charset="0"/>
                <a:cs typeface="Times New Roman" panose="02020603050405020304" pitchFamily="18" charset="0"/>
                <a:sym typeface="Calibri" panose="020F0502020204030204" pitchFamily="34" charset="0"/>
              </a:rPr>
              <a:t>Challenges and Future Directions</a:t>
            </a:r>
          </a:p>
        </p:txBody>
      </p:sp>
      <p:sp>
        <p:nvSpPr>
          <p:cNvPr id="4" name="矩形 3">
            <a:extLst>
              <a:ext uri="{FF2B5EF4-FFF2-40B4-BE49-F238E27FC236}">
                <a16:creationId xmlns:a16="http://schemas.microsoft.com/office/drawing/2014/main" id="{D241B992-44C1-80A3-46E2-18000F21A895}"/>
              </a:ext>
            </a:extLst>
          </p:cNvPr>
          <p:cNvSpPr/>
          <p:nvPr/>
        </p:nvSpPr>
        <p:spPr>
          <a:xfrm>
            <a:off x="272503" y="1090013"/>
            <a:ext cx="11396694" cy="5292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Challenges</a:t>
            </a:r>
            <a:r>
              <a:rPr lang="zh-CN" altLang="en-US" sz="2200" b="1" dirty="0">
                <a:solidFill>
                  <a:schemeClr val="tx1"/>
                </a:solidFill>
                <a:latin typeface="Times New Roman" panose="02020603050405020304" pitchFamily="18" charset="0"/>
                <a:cs typeface="Times New Roman" panose="02020603050405020304" pitchFamily="18" charset="0"/>
              </a:rPr>
              <a:t>：</a:t>
            </a:r>
            <a:endParaRPr lang="en-US" altLang="zh-CN" sz="2200" b="1" dirty="0">
              <a:solidFill>
                <a:schemeClr val="tx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Agent Level</a:t>
            </a:r>
            <a:r>
              <a:rPr lang="zh-CN" altLang="en-US" sz="2200" b="1" dirty="0">
                <a:solidFill>
                  <a:schemeClr val="tx1"/>
                </a:solidFill>
                <a:latin typeface="Times New Roman" panose="02020603050405020304" pitchFamily="18" charset="0"/>
                <a:cs typeface="Times New Roman" panose="02020603050405020304" pitchFamily="18" charset="0"/>
              </a:rPr>
              <a:t>：</a:t>
            </a:r>
            <a:r>
              <a:rPr lang="en-US" altLang="zh-CN" sz="2200" dirty="0">
                <a:solidFill>
                  <a:schemeClr val="tx1"/>
                </a:solidFill>
                <a:latin typeface="Times New Roman" panose="02020603050405020304" pitchFamily="18" charset="0"/>
                <a:cs typeface="Times New Roman" panose="02020603050405020304" pitchFamily="18" charset="0"/>
              </a:rPr>
              <a:t>1) Goal alignment difficulties due to training limitations in simulating human diversity; 2) Inadequate long-text processing causing content forgetfulness in complex tasks.</a:t>
            </a:r>
          </a:p>
          <a:p>
            <a:pPr marL="457200" indent="-457200">
              <a:buFont typeface="+mj-lt"/>
              <a:buAutoNum type="arabicPeriod"/>
            </a:pPr>
            <a:endParaRPr lang="en-US" altLang="zh-CN" sz="2200" b="1" dirty="0">
              <a:solidFill>
                <a:schemeClr val="tx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Interaction Level</a:t>
            </a:r>
            <a:r>
              <a:rPr lang="zh-CN" altLang="en-US" sz="2200" b="1" dirty="0">
                <a:solidFill>
                  <a:schemeClr val="tx1"/>
                </a:solidFill>
                <a:latin typeface="Times New Roman" panose="02020603050405020304" pitchFamily="18" charset="0"/>
                <a:cs typeface="Times New Roman" panose="02020603050405020304" pitchFamily="18" charset="0"/>
              </a:rPr>
              <a:t>：</a:t>
            </a:r>
            <a:r>
              <a:rPr lang="en-US" altLang="zh-CN" sz="2200" dirty="0">
                <a:solidFill>
                  <a:schemeClr val="tx1"/>
                </a:solidFill>
                <a:latin typeface="Times New Roman" panose="02020603050405020304" pitchFamily="18" charset="0"/>
                <a:cs typeface="Times New Roman" panose="02020603050405020304" pitchFamily="18" charset="0"/>
              </a:rPr>
              <a:t>1) Efficiency bottlenecks from LLMs' slow autoregressive inference and repeated model queries, exacerbated at scale; 2) Error accumulation where early mistakes amplify across interaction rounds, with current rule-based corrections proving insufficient.</a:t>
            </a:r>
          </a:p>
          <a:p>
            <a:endParaRPr lang="en-US" altLang="zh-CN" sz="22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200" b="1" dirty="0">
                <a:solidFill>
                  <a:schemeClr val="tx1"/>
                </a:solidFill>
                <a:latin typeface="Times New Roman" panose="02020603050405020304" pitchFamily="18" charset="0"/>
                <a:cs typeface="Times New Roman" panose="02020603050405020304" pitchFamily="18" charset="0"/>
              </a:rPr>
              <a:t>Future Directions:</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Complex Reasoning Models (such as OpenAI o1): </a:t>
            </a:r>
            <a:r>
              <a:rPr lang="en-US" altLang="zh-CN" sz="2200" dirty="0">
                <a:solidFill>
                  <a:schemeClr val="tx1"/>
                </a:solidFill>
                <a:latin typeface="Times New Roman" panose="02020603050405020304" pitchFamily="18" charset="0"/>
                <a:cs typeface="Times New Roman" panose="02020603050405020304" pitchFamily="18" charset="0"/>
              </a:rPr>
              <a:t>Improve the reasoning ability of agents.</a:t>
            </a: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Parallel Optimization (</a:t>
            </a:r>
            <a:r>
              <a:rPr lang="en-US" altLang="zh-CN" sz="2200" b="1" dirty="0" err="1">
                <a:solidFill>
                  <a:schemeClr val="tx1"/>
                </a:solidFill>
                <a:latin typeface="Times New Roman" panose="02020603050405020304" pitchFamily="18" charset="0"/>
                <a:cs typeface="Times New Roman" panose="02020603050405020304" pitchFamily="18" charset="0"/>
              </a:rPr>
              <a:t>AgentScope</a:t>
            </a:r>
            <a:r>
              <a:rPr lang="en-US" altLang="zh-CN" sz="2200" b="1" dirty="0">
                <a:solidFill>
                  <a:schemeClr val="tx1"/>
                </a:solidFill>
                <a:latin typeface="Times New Roman" panose="02020603050405020304" pitchFamily="18" charset="0"/>
                <a:cs typeface="Times New Roman" panose="02020603050405020304" pitchFamily="18" charset="0"/>
              </a:rPr>
              <a:t>): </a:t>
            </a:r>
            <a:r>
              <a:rPr lang="en-US" altLang="zh-CN" sz="2200" dirty="0">
                <a:solidFill>
                  <a:schemeClr val="tx1"/>
                </a:solidFill>
                <a:latin typeface="Times New Roman" panose="02020603050405020304" pitchFamily="18" charset="0"/>
                <a:cs typeface="Times New Roman" panose="02020603050405020304" pitchFamily="18" charset="0"/>
              </a:rPr>
              <a:t>Improve the interaction efficiency of multiple agents.</a:t>
            </a:r>
            <a:endParaRPr lang="en-US" altLang="zh-CN" sz="2200" b="1" dirty="0">
              <a:solidFill>
                <a:schemeClr val="tx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200" b="1" dirty="0">
                <a:solidFill>
                  <a:schemeClr val="tx1"/>
                </a:solidFill>
                <a:latin typeface="Times New Roman" panose="02020603050405020304" pitchFamily="18" charset="0"/>
                <a:cs typeface="Times New Roman" panose="02020603050405020304" pitchFamily="18" charset="0"/>
              </a:rPr>
              <a:t>Interdisciplinary Research: </a:t>
            </a:r>
            <a:r>
              <a:rPr lang="en-US" altLang="zh-CN" sz="2200" dirty="0">
                <a:solidFill>
                  <a:schemeClr val="tx1"/>
                </a:solidFill>
                <a:latin typeface="Times New Roman" panose="02020603050405020304" pitchFamily="18" charset="0"/>
                <a:cs typeface="Times New Roman" panose="02020603050405020304" pitchFamily="18" charset="0"/>
              </a:rPr>
              <a:t>Integrate multidisciplinary knowledge to provide new solutions.</a:t>
            </a:r>
          </a:p>
        </p:txBody>
      </p:sp>
    </p:spTree>
    <p:extLst>
      <p:ext uri="{BB962C8B-B14F-4D97-AF65-F5344CB8AC3E}">
        <p14:creationId xmlns:p14="http://schemas.microsoft.com/office/powerpoint/2010/main" val="2701019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CBC5-1A5D-A88C-8E02-D8171F75A3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09001E-074A-4A47-6D01-1423E39471C0}"/>
              </a:ext>
            </a:extLst>
          </p:cNvPr>
          <p:cNvSpPr txBox="1"/>
          <p:nvPr/>
        </p:nvSpPr>
        <p:spPr>
          <a:xfrm>
            <a:off x="3884480" y="2721114"/>
            <a:ext cx="37933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-3</a:t>
            </a:r>
          </a:p>
          <a:p>
            <a:endParaRPr lang="en-US" sz="4000" dirty="0"/>
          </a:p>
        </p:txBody>
      </p:sp>
      <p:sp>
        <p:nvSpPr>
          <p:cNvPr id="3" name="TextBox 2">
            <a:extLst>
              <a:ext uri="{FF2B5EF4-FFF2-40B4-BE49-F238E27FC236}">
                <a16:creationId xmlns:a16="http://schemas.microsoft.com/office/drawing/2014/main" id="{3E2F4A4D-B381-7CAD-2E4F-D3BA096CFC35}"/>
              </a:ext>
            </a:extLst>
          </p:cNvPr>
          <p:cNvSpPr txBox="1"/>
          <p:nvPr/>
        </p:nvSpPr>
        <p:spPr>
          <a:xfrm>
            <a:off x="8734121" y="59804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83393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71441" y="0"/>
            <a:ext cx="7394713" cy="6858000"/>
          </a:xfrm>
          <a:prstGeom prst="rect">
            <a:avLst/>
          </a:prstGeom>
          <a:gradFill>
            <a:gsLst>
              <a:gs pos="0">
                <a:srgbClr val="CDD6DD">
                  <a:alpha val="82000"/>
                </a:srgbClr>
              </a:gs>
              <a:gs pos="25000">
                <a:srgbClr val="E5EAEE"/>
              </a:gs>
              <a:gs pos="100000">
                <a:srgbClr val="F5F7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
          <p:cNvSpPr txBox="1"/>
          <p:nvPr>
            <p:custDataLst>
              <p:tags r:id="rId1"/>
            </p:custDataLst>
          </p:nvPr>
        </p:nvSpPr>
        <p:spPr>
          <a:xfrm>
            <a:off x="2553956" y="2323060"/>
            <a:ext cx="7045710" cy="1200329"/>
          </a:xfrm>
          <a:prstGeom prst="rect">
            <a:avLst/>
          </a:prstGeom>
          <a:noFill/>
        </p:spPr>
        <p:txBody>
          <a:bodyPr wrap="none" rtlCol="0">
            <a:spAutoFit/>
          </a:bodyPr>
          <a:lstStyle/>
          <a:p>
            <a:pPr algn="ctr"/>
            <a:r>
              <a:rPr lang="en" altLang="zh-CN" sz="3600" dirty="0">
                <a:solidFill>
                  <a:schemeClr val="tx1">
                    <a:lumMod val="65000"/>
                    <a:lumOff val="35000"/>
                  </a:schemeClr>
                </a:solidFill>
                <a:latin typeface="Times New Roman" panose="02020603050405020304" charset="0"/>
                <a:cs typeface="Times New Roman" panose="02020603050405020304" charset="0"/>
                <a:sym typeface="+mn-lt"/>
              </a:rPr>
              <a:t>Large Language Models — </a:t>
            </a:r>
          </a:p>
          <a:p>
            <a:pPr algn="ctr"/>
            <a:r>
              <a:rPr lang="en" altLang="zh-CN" sz="3600" dirty="0">
                <a:solidFill>
                  <a:schemeClr val="tx1">
                    <a:lumMod val="65000"/>
                    <a:lumOff val="35000"/>
                  </a:schemeClr>
                </a:solidFill>
                <a:latin typeface="Times New Roman" panose="02020603050405020304" charset="0"/>
                <a:cs typeface="Times New Roman" panose="02020603050405020304" charset="0"/>
                <a:sym typeface="+mn-lt"/>
              </a:rPr>
              <a:t>An Applied Econometric Framework</a:t>
            </a:r>
          </a:p>
        </p:txBody>
      </p:sp>
      <p:sp>
        <p:nvSpPr>
          <p:cNvPr id="9" name="PA_文本框 2"/>
          <p:cNvSpPr txBox="1"/>
          <p:nvPr>
            <p:custDataLst>
              <p:tags r:id="rId2"/>
            </p:custDataLst>
          </p:nvPr>
        </p:nvSpPr>
        <p:spPr>
          <a:xfrm>
            <a:off x="8138207" y="4359697"/>
            <a:ext cx="1345240" cy="707886"/>
          </a:xfrm>
          <a:prstGeom prst="rect">
            <a:avLst/>
          </a:prstGeom>
          <a:noFill/>
        </p:spPr>
        <p:txBody>
          <a:bodyPr wrap="none" rtlCol="0">
            <a:spAutoFit/>
          </a:bodyPr>
          <a:lstStyle/>
          <a:p>
            <a:pPr algn="ctr"/>
            <a:r>
              <a:rPr lang="en-US" altLang="zh-CN" sz="2000" dirty="0">
                <a:solidFill>
                  <a:schemeClr val="tx1">
                    <a:lumMod val="65000"/>
                    <a:lumOff val="35000"/>
                  </a:schemeClr>
                </a:solidFill>
                <a:latin typeface="Times New Roman" panose="02020603050405020304" charset="0"/>
                <a:cs typeface="Times New Roman" panose="02020603050405020304" charset="0"/>
                <a:sym typeface="+mn-lt"/>
              </a:rPr>
              <a:t>Xinyi</a:t>
            </a:r>
            <a:r>
              <a:rPr lang="zh-CN" altLang="en-US" sz="2000" dirty="0">
                <a:solidFill>
                  <a:schemeClr val="tx1">
                    <a:lumMod val="65000"/>
                    <a:lumOff val="35000"/>
                  </a:schemeClr>
                </a:solidFill>
                <a:latin typeface="Times New Roman" panose="02020603050405020304" charset="0"/>
                <a:cs typeface="Times New Roman" panose="02020603050405020304" charset="0"/>
                <a:sym typeface="+mn-lt"/>
              </a:rPr>
              <a:t> </a:t>
            </a:r>
            <a:r>
              <a:rPr lang="en-US" altLang="zh-CN" sz="2000" dirty="0">
                <a:solidFill>
                  <a:schemeClr val="tx1">
                    <a:lumMod val="65000"/>
                    <a:lumOff val="35000"/>
                  </a:schemeClr>
                </a:solidFill>
                <a:latin typeface="Times New Roman" panose="02020603050405020304" charset="0"/>
                <a:cs typeface="Times New Roman" panose="02020603050405020304" charset="0"/>
                <a:sym typeface="+mn-lt"/>
              </a:rPr>
              <a:t>Feng</a:t>
            </a:r>
          </a:p>
          <a:p>
            <a:pPr algn="ctr"/>
            <a:r>
              <a:rPr lang="en-US" altLang="zh-CN" sz="2000" dirty="0">
                <a:solidFill>
                  <a:schemeClr val="tx1">
                    <a:lumMod val="65000"/>
                    <a:lumOff val="35000"/>
                  </a:schemeClr>
                </a:solidFill>
                <a:latin typeface="Times New Roman" panose="02020603050405020304" charset="0"/>
                <a:cs typeface="Times New Roman" panose="02020603050405020304" charset="0"/>
                <a:sym typeface="+mn-lt"/>
              </a:rPr>
              <a:t>2025.02.20</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2952845" y="1298075"/>
            <a:ext cx="5952228" cy="555890"/>
            <a:chOff x="2952847" y="2038843"/>
            <a:chExt cx="5952228" cy="555890"/>
          </a:xfrm>
        </p:grpSpPr>
        <p:sp>
          <p:nvSpPr>
            <p:cNvPr id="8" name="MH_Number_1">
              <a:hlinkClick r:id="rId17" action="ppaction://hlinksldjump"/>
            </p:cNvPr>
            <p:cNvSpPr/>
            <p:nvPr>
              <p:custDataLst>
                <p:tags r:id="rId13"/>
              </p:custDataLst>
            </p:nvPr>
          </p:nvSpPr>
          <p:spPr>
            <a:xfrm flipH="1">
              <a:off x="2952848" y="2128031"/>
              <a:ext cx="609000" cy="337250"/>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rgbClr val="59869B"/>
            </a:solidFill>
            <a:ln w="25400" cap="flat" cmpd="sng" algn="ctr">
              <a:solidFill>
                <a:srgbClr val="59869B"/>
              </a:solidFill>
              <a:prstDash val="solid"/>
            </a:ln>
            <a:effectLst/>
          </p:spPr>
          <p:txBody>
            <a:bodyPr wrap="square" lIns="0" tIns="0" rIns="144000" bIns="0" anchor="ctr">
              <a:noAutofit/>
            </a:bodyPr>
            <a:lstStyle/>
            <a:p>
              <a:pPr algn="ctr">
                <a:defRPr/>
              </a:pPr>
              <a:r>
                <a:rPr lang="en-US" altLang="zh-CN" sz="2000" kern="0" dirty="0">
                  <a:solidFill>
                    <a:sysClr val="window" lastClr="FFFFFF"/>
                  </a:solidFill>
                  <a:cs typeface="+mn-ea"/>
                  <a:sym typeface="+mn-lt"/>
                </a:rPr>
                <a:t>1</a:t>
              </a:r>
              <a:endParaRPr lang="zh-CN" altLang="en-US" sz="2000" kern="0" dirty="0">
                <a:solidFill>
                  <a:sysClr val="window" lastClr="FFFFFF"/>
                </a:solidFill>
                <a:cs typeface="+mn-ea"/>
                <a:sym typeface="+mn-lt"/>
              </a:endParaRPr>
            </a:p>
          </p:txBody>
        </p:sp>
        <p:sp>
          <p:nvSpPr>
            <p:cNvPr id="6" name="MH_Entry_1">
              <a:hlinkClick r:id="rId17" action="ppaction://hlinksldjump"/>
            </p:cNvPr>
            <p:cNvSpPr/>
            <p:nvPr>
              <p:custDataLst>
                <p:tags r:id="rId14"/>
              </p:custDataLst>
            </p:nvPr>
          </p:nvSpPr>
          <p:spPr>
            <a:xfrm flipH="1">
              <a:off x="2952847" y="2038843"/>
              <a:ext cx="5952228" cy="55589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797DAA"/>
            </a:solidFill>
            <a:ln w="12700" cap="sq">
              <a:solidFill>
                <a:srgbClr val="59869B"/>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0" tIns="0" rIns="0" bIns="0" numCol="1" spcCol="0" rtlCol="0" fromWordArt="0" anchor="ctr" anchorCtr="0" forceAA="0" compatLnSpc="1">
              <a:noAutofit/>
            </a:bodyPr>
            <a:lstStyle/>
            <a:p>
              <a:pPr algn="l"/>
              <a:r>
                <a:rPr lang="en" altLang="zh-CN" sz="2000" b="1" i="0" dirty="0">
                  <a:solidFill>
                    <a:schemeClr val="tx1"/>
                  </a:solidFill>
                  <a:effectLst/>
                  <a:latin typeface="Inter"/>
                </a:rPr>
                <a:t>Introduction and Background</a:t>
              </a:r>
            </a:p>
          </p:txBody>
        </p:sp>
      </p:grpSp>
      <p:grpSp>
        <p:nvGrpSpPr>
          <p:cNvPr id="4" name="组合 3"/>
          <p:cNvGrpSpPr/>
          <p:nvPr>
            <p:custDataLst>
              <p:tags r:id="rId3"/>
            </p:custDataLst>
          </p:nvPr>
        </p:nvGrpSpPr>
        <p:grpSpPr>
          <a:xfrm>
            <a:off x="2952846" y="3304356"/>
            <a:ext cx="5952229" cy="485746"/>
            <a:chOff x="2952848" y="3581209"/>
            <a:chExt cx="5825389" cy="485746"/>
          </a:xfrm>
        </p:grpSpPr>
        <p:sp>
          <p:nvSpPr>
            <p:cNvPr id="19" name="MH_Number_3">
              <a:hlinkClick r:id="rId17" action="ppaction://hlinksldjump"/>
            </p:cNvPr>
            <p:cNvSpPr/>
            <p:nvPr>
              <p:custDataLst>
                <p:tags r:id="rId11"/>
              </p:custDataLst>
            </p:nvPr>
          </p:nvSpPr>
          <p:spPr>
            <a:xfrm flipH="1">
              <a:off x="2952848" y="3670397"/>
              <a:ext cx="609000" cy="337250"/>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rgbClr val="59869B"/>
            </a:solidFill>
            <a:ln w="25400" cap="flat" cmpd="sng" algn="ctr">
              <a:solidFill>
                <a:srgbClr val="59869B"/>
              </a:solidFill>
              <a:prstDash val="solid"/>
            </a:ln>
            <a:effectLst/>
          </p:spPr>
          <p:txBody>
            <a:bodyPr wrap="square" lIns="0" tIns="0" rIns="144000" bIns="0" anchor="ctr">
              <a:noAutofit/>
            </a:bodyPr>
            <a:lstStyle/>
            <a:p>
              <a:pPr algn="ctr">
                <a:defRPr/>
              </a:pPr>
              <a:r>
                <a:rPr lang="en-US" altLang="zh-CN" sz="2000" kern="0" dirty="0">
                  <a:solidFill>
                    <a:sysClr val="window" lastClr="FFFFFF"/>
                  </a:solidFill>
                  <a:latin typeface="微软雅黑" panose="020B0503020204020204" pitchFamily="34" charset="-122"/>
                  <a:ea typeface="微软雅黑" panose="020B0503020204020204" pitchFamily="34" charset="-122"/>
                  <a:cs typeface="+mn-ea"/>
                  <a:sym typeface="+mn-lt"/>
                </a:rPr>
                <a:t>3</a:t>
              </a:r>
              <a:endParaRPr lang="zh-CN" altLang="en-US" sz="2000"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0" name="MH_Entry_3">
              <a:hlinkClick r:id="rId17" action="ppaction://hlinksldjump"/>
            </p:cNvPr>
            <p:cNvSpPr/>
            <p:nvPr>
              <p:custDataLst>
                <p:tags r:id="rId12"/>
              </p:custDataLst>
            </p:nvPr>
          </p:nvSpPr>
          <p:spPr>
            <a:xfrm flipH="1">
              <a:off x="2952849" y="3581209"/>
              <a:ext cx="5825388" cy="48574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797DAA"/>
            </a:solidFill>
            <a:ln w="12700" cap="sq">
              <a:solidFill>
                <a:srgbClr val="59869B"/>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0" tIns="0" rIns="0" bIns="0" numCol="1" spcCol="0" rtlCol="0" fromWordArt="0" anchor="ctr" anchorCtr="0" forceAA="0" compatLnSpc="1">
              <a:normAutofit/>
            </a:bodyPr>
            <a:lstStyle/>
            <a:p>
              <a:pPr algn="l"/>
              <a:r>
                <a:rPr lang="en" altLang="zh-CN" sz="2000" b="1" i="0" dirty="0">
                  <a:solidFill>
                    <a:schemeClr val="tx1"/>
                  </a:solidFill>
                  <a:effectLst/>
                  <a:latin typeface="Inter"/>
                </a:rPr>
                <a:t>Empirical Case Analyses</a:t>
              </a:r>
            </a:p>
          </p:txBody>
        </p:sp>
      </p:grpSp>
      <p:sp>
        <p:nvSpPr>
          <p:cNvPr id="24" name="MH_Others_1"/>
          <p:cNvSpPr/>
          <p:nvPr>
            <p:custDataLst>
              <p:tags r:id="rId4"/>
            </p:custDataLst>
          </p:nvPr>
        </p:nvSpPr>
        <p:spPr>
          <a:xfrm>
            <a:off x="135256" y="-122906"/>
            <a:ext cx="2740953" cy="1012835"/>
          </a:xfrm>
          <a:prstGeom prst="rect">
            <a:avLst/>
          </a:prstGeom>
          <a:noFill/>
        </p:spPr>
        <p:txBody>
          <a:bodyPr wrap="none" anchor="ctr" anchorCtr="0">
            <a:noAutofit/>
          </a:bodyPr>
          <a:lstStyle/>
          <a:p>
            <a:pPr algn="ctr">
              <a:defRPr/>
            </a:pPr>
            <a:endParaRPr lang="en-US" altLang="zh-CN" sz="2800" spc="500" dirty="0">
              <a:solidFill>
                <a:srgbClr val="2C3460"/>
              </a:solidFill>
              <a:cs typeface="+mn-ea"/>
              <a:sym typeface="+mn-lt"/>
            </a:endParaRPr>
          </a:p>
          <a:p>
            <a:pPr algn="ctr">
              <a:defRPr/>
            </a:pPr>
            <a:r>
              <a:rPr lang="en-US" altLang="zh-CN" sz="2800" spc="500" dirty="0">
                <a:solidFill>
                  <a:srgbClr val="2C3460"/>
                </a:solidFill>
                <a:cs typeface="+mn-ea"/>
                <a:sym typeface="+mn-lt"/>
              </a:rPr>
              <a:t>CONTENTS</a:t>
            </a:r>
            <a:endParaRPr lang="zh-CN" altLang="en-US" sz="2800" spc="500" dirty="0">
              <a:solidFill>
                <a:srgbClr val="2C3460"/>
              </a:solidFill>
              <a:cs typeface="+mn-ea"/>
              <a:sym typeface="+mn-lt"/>
            </a:endParaRPr>
          </a:p>
        </p:txBody>
      </p:sp>
      <p:grpSp>
        <p:nvGrpSpPr>
          <p:cNvPr id="7" name="组合 6">
            <a:extLst>
              <a:ext uri="{FF2B5EF4-FFF2-40B4-BE49-F238E27FC236}">
                <a16:creationId xmlns:a16="http://schemas.microsoft.com/office/drawing/2014/main" id="{ADE227D2-A008-7B4C-610A-5DE70683CD8F}"/>
              </a:ext>
            </a:extLst>
          </p:cNvPr>
          <p:cNvGrpSpPr/>
          <p:nvPr>
            <p:custDataLst>
              <p:tags r:id="rId5"/>
            </p:custDataLst>
          </p:nvPr>
        </p:nvGrpSpPr>
        <p:grpSpPr>
          <a:xfrm>
            <a:off x="2952845" y="4299341"/>
            <a:ext cx="5952230" cy="485746"/>
            <a:chOff x="2952848" y="3581209"/>
            <a:chExt cx="5825389" cy="485746"/>
          </a:xfrm>
        </p:grpSpPr>
        <p:sp>
          <p:nvSpPr>
            <p:cNvPr id="9" name="MH_Number_3">
              <a:hlinkClick r:id="rId17" action="ppaction://hlinksldjump"/>
              <a:extLst>
                <a:ext uri="{FF2B5EF4-FFF2-40B4-BE49-F238E27FC236}">
                  <a16:creationId xmlns:a16="http://schemas.microsoft.com/office/drawing/2014/main" id="{624F81DD-223B-6FB5-CD89-6F737691A457}"/>
                </a:ext>
              </a:extLst>
            </p:cNvPr>
            <p:cNvSpPr/>
            <p:nvPr>
              <p:custDataLst>
                <p:tags r:id="rId9"/>
              </p:custDataLst>
            </p:nvPr>
          </p:nvSpPr>
          <p:spPr>
            <a:xfrm flipH="1">
              <a:off x="2952848" y="3670397"/>
              <a:ext cx="609000" cy="337250"/>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rgbClr val="59869B"/>
            </a:solidFill>
            <a:ln w="25400" cap="flat" cmpd="sng" algn="ctr">
              <a:solidFill>
                <a:srgbClr val="59869B"/>
              </a:solidFill>
              <a:prstDash val="solid"/>
            </a:ln>
            <a:effectLst/>
          </p:spPr>
          <p:txBody>
            <a:bodyPr wrap="square" lIns="0" tIns="0" rIns="144000" bIns="0" anchor="ctr">
              <a:noAutofit/>
            </a:bodyPr>
            <a:lstStyle/>
            <a:p>
              <a:pPr algn="ctr">
                <a:defRPr/>
              </a:pPr>
              <a:r>
                <a:rPr lang="en-US" altLang="zh-CN" sz="2000" kern="0" dirty="0">
                  <a:solidFill>
                    <a:sysClr val="window" lastClr="FFFFFF"/>
                  </a:solidFill>
                  <a:latin typeface="微软雅黑" panose="020B0503020204020204" pitchFamily="34" charset="-122"/>
                  <a:ea typeface="微软雅黑" panose="020B0503020204020204" pitchFamily="34" charset="-122"/>
                  <a:cs typeface="+mn-ea"/>
                  <a:sym typeface="+mn-lt"/>
                </a:rPr>
                <a:t>4</a:t>
              </a:r>
              <a:endParaRPr lang="zh-CN" altLang="en-US" sz="2000"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12" name="MH_Entry_3">
              <a:hlinkClick r:id="rId17" action="ppaction://hlinksldjump"/>
              <a:extLst>
                <a:ext uri="{FF2B5EF4-FFF2-40B4-BE49-F238E27FC236}">
                  <a16:creationId xmlns:a16="http://schemas.microsoft.com/office/drawing/2014/main" id="{1E103D14-3CD1-E973-BC15-7B448BC59CC3}"/>
                </a:ext>
              </a:extLst>
            </p:cNvPr>
            <p:cNvSpPr/>
            <p:nvPr>
              <p:custDataLst>
                <p:tags r:id="rId10"/>
              </p:custDataLst>
            </p:nvPr>
          </p:nvSpPr>
          <p:spPr>
            <a:xfrm flipH="1">
              <a:off x="2952849" y="3581209"/>
              <a:ext cx="5825388" cy="48574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797DAA"/>
            </a:solidFill>
            <a:ln w="12700" cap="sq">
              <a:solidFill>
                <a:srgbClr val="59869B"/>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0" tIns="0" rIns="0" bIns="0" numCol="1" spcCol="0" rtlCol="0" fromWordArt="0" anchor="ctr" anchorCtr="0" forceAA="0" compatLnSpc="1">
              <a:normAutofit/>
            </a:bodyPr>
            <a:lstStyle/>
            <a:p>
              <a:pPr algn="l"/>
              <a:r>
                <a:rPr lang="en" altLang="zh-CN" sz="2000" b="1" i="0" dirty="0">
                  <a:solidFill>
                    <a:schemeClr val="tx1"/>
                  </a:solidFill>
                  <a:effectLst/>
                  <a:latin typeface="Inter"/>
                </a:rPr>
                <a:t>Conclusions and </a:t>
              </a:r>
              <a:r>
                <a:rPr lang="en-US" altLang="zh-CN" sz="2000" b="1" dirty="0">
                  <a:solidFill>
                    <a:schemeClr val="tx1"/>
                  </a:solidFill>
                  <a:latin typeface="Inter"/>
                </a:rPr>
                <a:t>O</a:t>
              </a:r>
              <a:r>
                <a:rPr lang="en" altLang="zh-CN" sz="2000" b="1" dirty="0">
                  <a:solidFill>
                    <a:schemeClr val="tx1"/>
                  </a:solidFill>
                  <a:latin typeface="Inter"/>
                </a:rPr>
                <a:t>utlook</a:t>
              </a:r>
              <a:endParaRPr lang="en" altLang="zh-CN" sz="2000" b="1" i="0" dirty="0">
                <a:solidFill>
                  <a:schemeClr val="tx1"/>
                </a:solidFill>
                <a:effectLst/>
                <a:latin typeface="Inter"/>
              </a:endParaRPr>
            </a:p>
          </p:txBody>
        </p:sp>
      </p:grpSp>
      <p:grpSp>
        <p:nvGrpSpPr>
          <p:cNvPr id="13" name="组合 12">
            <a:extLst>
              <a:ext uri="{FF2B5EF4-FFF2-40B4-BE49-F238E27FC236}">
                <a16:creationId xmlns:a16="http://schemas.microsoft.com/office/drawing/2014/main" id="{6EA49227-FE38-BB0A-3474-98AB690F8250}"/>
              </a:ext>
            </a:extLst>
          </p:cNvPr>
          <p:cNvGrpSpPr/>
          <p:nvPr>
            <p:custDataLst>
              <p:tags r:id="rId6"/>
            </p:custDataLst>
          </p:nvPr>
        </p:nvGrpSpPr>
        <p:grpSpPr>
          <a:xfrm>
            <a:off x="2952845" y="2269107"/>
            <a:ext cx="5952228" cy="555890"/>
            <a:chOff x="2952847" y="2038843"/>
            <a:chExt cx="5952228" cy="555890"/>
          </a:xfrm>
        </p:grpSpPr>
        <p:sp>
          <p:nvSpPr>
            <p:cNvPr id="14" name="MH_Number_1">
              <a:hlinkClick r:id="rId17" action="ppaction://hlinksldjump"/>
              <a:extLst>
                <a:ext uri="{FF2B5EF4-FFF2-40B4-BE49-F238E27FC236}">
                  <a16:creationId xmlns:a16="http://schemas.microsoft.com/office/drawing/2014/main" id="{B16C0E36-8557-DF0C-CA9E-06DD86F805FC}"/>
                </a:ext>
              </a:extLst>
            </p:cNvPr>
            <p:cNvSpPr/>
            <p:nvPr>
              <p:custDataLst>
                <p:tags r:id="rId7"/>
              </p:custDataLst>
            </p:nvPr>
          </p:nvSpPr>
          <p:spPr>
            <a:xfrm flipH="1">
              <a:off x="2952848" y="2128031"/>
              <a:ext cx="609000" cy="337250"/>
            </a:xfrm>
            <a:custGeom>
              <a:avLst/>
              <a:gdLst>
                <a:gd name="connsiteX0" fmla="*/ 73025 w 693737"/>
                <a:gd name="connsiteY0" fmla="*/ 0 h 384175"/>
                <a:gd name="connsiteX1" fmla="*/ 0 w 693737"/>
                <a:gd name="connsiteY1" fmla="*/ 0 h 384175"/>
                <a:gd name="connsiteX2" fmla="*/ 0 w 693737"/>
                <a:gd name="connsiteY2" fmla="*/ 384175 h 384175"/>
                <a:gd name="connsiteX3" fmla="*/ 73025 w 693737"/>
                <a:gd name="connsiteY3" fmla="*/ 384175 h 384175"/>
                <a:gd name="connsiteX4" fmla="*/ 693737 w 693737"/>
                <a:gd name="connsiteY4" fmla="*/ 0 h 384175"/>
                <a:gd name="connsiteX5" fmla="*/ 138112 w 693737"/>
                <a:gd name="connsiteY5" fmla="*/ 0 h 384175"/>
                <a:gd name="connsiteX6" fmla="*/ 138112 w 693737"/>
                <a:gd name="connsiteY6" fmla="*/ 384175 h 384175"/>
                <a:gd name="connsiteX7" fmla="*/ 693737 w 693737"/>
                <a:gd name="connsiteY7" fmla="*/ 3841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7" h="384175">
                  <a:moveTo>
                    <a:pt x="73025" y="0"/>
                  </a:moveTo>
                  <a:lnTo>
                    <a:pt x="0" y="0"/>
                  </a:lnTo>
                  <a:lnTo>
                    <a:pt x="0" y="384175"/>
                  </a:lnTo>
                  <a:lnTo>
                    <a:pt x="73025" y="384175"/>
                  </a:lnTo>
                  <a:close/>
                  <a:moveTo>
                    <a:pt x="693737" y="0"/>
                  </a:moveTo>
                  <a:lnTo>
                    <a:pt x="138112" y="0"/>
                  </a:lnTo>
                  <a:lnTo>
                    <a:pt x="138112" y="384175"/>
                  </a:lnTo>
                  <a:lnTo>
                    <a:pt x="693737" y="384175"/>
                  </a:lnTo>
                  <a:close/>
                </a:path>
              </a:pathLst>
            </a:custGeom>
            <a:solidFill>
              <a:srgbClr val="59869B"/>
            </a:solidFill>
            <a:ln w="25400" cap="flat" cmpd="sng" algn="ctr">
              <a:solidFill>
                <a:srgbClr val="59869B"/>
              </a:solidFill>
              <a:prstDash val="solid"/>
            </a:ln>
            <a:effectLst/>
          </p:spPr>
          <p:txBody>
            <a:bodyPr wrap="square" lIns="0" tIns="0" rIns="144000" bIns="0" anchor="ctr">
              <a:noAutofit/>
            </a:bodyPr>
            <a:lstStyle/>
            <a:p>
              <a:pPr algn="ctr">
                <a:defRPr/>
              </a:pPr>
              <a:r>
                <a:rPr lang="en-US" altLang="zh-CN" sz="2000" kern="0" dirty="0">
                  <a:solidFill>
                    <a:sysClr val="window" lastClr="FFFFFF"/>
                  </a:solidFill>
                  <a:cs typeface="+mn-ea"/>
                  <a:sym typeface="+mn-lt"/>
                </a:rPr>
                <a:t>2</a:t>
              </a:r>
              <a:endParaRPr lang="zh-CN" altLang="en-US" sz="2000" kern="0" dirty="0">
                <a:solidFill>
                  <a:sysClr val="window" lastClr="FFFFFF"/>
                </a:solidFill>
                <a:cs typeface="+mn-ea"/>
                <a:sym typeface="+mn-lt"/>
              </a:endParaRPr>
            </a:p>
          </p:txBody>
        </p:sp>
        <p:sp>
          <p:nvSpPr>
            <p:cNvPr id="15" name="MH_Entry_1">
              <a:hlinkClick r:id="rId17" action="ppaction://hlinksldjump"/>
              <a:extLst>
                <a:ext uri="{FF2B5EF4-FFF2-40B4-BE49-F238E27FC236}">
                  <a16:creationId xmlns:a16="http://schemas.microsoft.com/office/drawing/2014/main" id="{D9E6DA6E-9A01-D2EF-26F5-91FD676A602C}"/>
                </a:ext>
              </a:extLst>
            </p:cNvPr>
            <p:cNvSpPr/>
            <p:nvPr>
              <p:custDataLst>
                <p:tags r:id="rId8"/>
              </p:custDataLst>
            </p:nvPr>
          </p:nvSpPr>
          <p:spPr>
            <a:xfrm flipH="1">
              <a:off x="2952847" y="2038843"/>
              <a:ext cx="5952228" cy="55589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797DAA"/>
            </a:solidFill>
            <a:ln w="12700" cap="sq">
              <a:solidFill>
                <a:srgbClr val="59869B"/>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0" tIns="0" rIns="0" bIns="0" numCol="1" spcCol="0" rtlCol="0" fromWordArt="0" anchor="ctr" anchorCtr="0" forceAA="0" compatLnSpc="1">
              <a:noAutofit/>
            </a:bodyPr>
            <a:lstStyle/>
            <a:p>
              <a:pPr algn="l"/>
              <a:r>
                <a:rPr lang="en-US" altLang="zh-CN" sz="2000" b="1" i="0" dirty="0">
                  <a:solidFill>
                    <a:schemeClr val="tx1"/>
                  </a:solidFill>
                  <a:effectLst/>
                  <a:latin typeface="Inter"/>
                </a:rPr>
                <a:t>Research</a:t>
              </a:r>
              <a:r>
                <a:rPr lang="zh-CN" altLang="en-US" sz="2000" b="1" i="0" dirty="0">
                  <a:solidFill>
                    <a:schemeClr val="tx1"/>
                  </a:solidFill>
                  <a:effectLst/>
                  <a:latin typeface="Inter"/>
                </a:rPr>
                <a:t> </a:t>
              </a:r>
              <a:r>
                <a:rPr lang="en" altLang="zh-CN" sz="2000" b="1" i="0" dirty="0">
                  <a:solidFill>
                    <a:schemeClr val="tx1"/>
                  </a:solidFill>
                  <a:effectLst/>
                  <a:latin typeface="Inter"/>
                </a:rPr>
                <a:t>Methodology</a:t>
              </a:r>
            </a:p>
          </p:txBody>
        </p:sp>
      </p:gr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635" cy="7137699"/>
          </a:xfrm>
          <a:prstGeom prst="rect">
            <a:avLst/>
          </a:prstGeom>
          <a:gradFill>
            <a:gsLst>
              <a:gs pos="0">
                <a:srgbClr val="CDD6DD">
                  <a:alpha val="82000"/>
                </a:srgbClr>
              </a:gs>
              <a:gs pos="25000">
                <a:srgbClr val="E5EAEE"/>
              </a:gs>
              <a:gs pos="100000">
                <a:srgbClr val="F5F7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PA_文本框 2"/>
          <p:cNvSpPr txBox="1"/>
          <p:nvPr>
            <p:custDataLst>
              <p:tags r:id="rId1"/>
            </p:custDataLst>
          </p:nvPr>
        </p:nvSpPr>
        <p:spPr>
          <a:xfrm>
            <a:off x="279699" y="927541"/>
            <a:ext cx="11912301" cy="1510964"/>
          </a:xfrm>
          <a:prstGeom prst="rect">
            <a:avLst/>
          </a:prstGeom>
          <a:noFill/>
        </p:spPr>
        <p:txBody>
          <a:bodyPr wrap="square" rtlCol="0">
            <a:noAutofit/>
          </a:bodyPr>
          <a:lstStyle/>
          <a:p>
            <a:pPr marL="342900" indent="-342900" algn="l">
              <a:lnSpc>
                <a:spcPct val="150000"/>
              </a:lnSpc>
              <a:buFont typeface="Arial" panose="020B0604020202020204" pitchFamily="34" charset="0"/>
              <a:buChar char="•"/>
            </a:pPr>
            <a:r>
              <a:rPr lang="en" sz="2000" b="1" dirty="0">
                <a:latin typeface="Times New Roman" panose="02020603050405020304" charset="0"/>
                <a:cs typeface="Times New Roman" panose="02020603050405020304" charset="0"/>
                <a:sym typeface="+mn-lt"/>
              </a:rPr>
              <a:t>Powerful capabilities: </a:t>
            </a:r>
            <a:r>
              <a:rPr lang="en" sz="2000" dirty="0">
                <a:latin typeface="Times New Roman" panose="02020603050405020304" charset="0"/>
                <a:cs typeface="Times New Roman" panose="02020603050405020304" charset="0"/>
                <a:sym typeface="+mn-lt"/>
              </a:rPr>
              <a:t>Excellent performance in natural language processing tasks, able to process complex text, generate coherent content, etc.</a:t>
            </a:r>
          </a:p>
          <a:p>
            <a:pPr marL="342900" indent="-342900" algn="l">
              <a:lnSpc>
                <a:spcPct val="150000"/>
              </a:lnSpc>
              <a:buFont typeface="Arial" panose="020B0604020202020204" pitchFamily="34" charset="0"/>
              <a:buChar char="•"/>
            </a:pPr>
            <a:r>
              <a:rPr lang="en" sz="2000" b="1" dirty="0">
                <a:latin typeface="Times New Roman" panose="02020603050405020304" charset="0"/>
                <a:cs typeface="Times New Roman" panose="02020603050405020304" charset="0"/>
                <a:sym typeface="+mn-lt"/>
              </a:rPr>
              <a:t>Unpredictability: </a:t>
            </a:r>
            <a:r>
              <a:rPr lang="en" sz="2000" dirty="0">
                <a:latin typeface="Times New Roman" panose="02020603050405020304" charset="0"/>
                <a:cs typeface="Times New Roman" panose="02020603050405020304" charset="0"/>
                <a:sym typeface="+mn-lt"/>
              </a:rPr>
              <a:t>Problems with unstable abilities, such as hallucinations, poor performance on simple tasks</a:t>
            </a:r>
            <a:r>
              <a:rPr lang="en-US" altLang="zh-CN" sz="2000" dirty="0">
                <a:latin typeface="Times New Roman" panose="02020603050405020304" charset="0"/>
                <a:cs typeface="Times New Roman" panose="02020603050405020304" charset="0"/>
                <a:sym typeface="+mn-lt"/>
              </a:rPr>
              <a:t>.</a:t>
            </a:r>
            <a:endParaRPr sz="2000" dirty="0">
              <a:latin typeface="Times New Roman" panose="02020603050405020304" charset="0"/>
              <a:cs typeface="Times New Roman" panose="02020603050405020304" charset="0"/>
              <a:sym typeface="+mn-lt"/>
            </a:endParaRPr>
          </a:p>
        </p:txBody>
      </p:sp>
      <p:sp>
        <p:nvSpPr>
          <p:cNvPr id="49" name="TextBox 1"/>
          <p:cNvSpPr txBox="1"/>
          <p:nvPr/>
        </p:nvSpPr>
        <p:spPr>
          <a:xfrm>
            <a:off x="139849" y="374102"/>
            <a:ext cx="2971967" cy="473656"/>
          </a:xfrm>
          <a:prstGeom prst="rect">
            <a:avLst/>
          </a:prstGeom>
          <a:noFill/>
        </p:spPr>
        <p:txBody>
          <a:bodyPr wrap="none" lIns="0" tIns="0" rIns="0" rtlCol="0">
            <a:spAutoFit/>
          </a:bodyPr>
          <a:lstStyle/>
          <a:p>
            <a:pPr>
              <a:lnSpc>
                <a:spcPts val="3600"/>
              </a:lnSpc>
            </a:pPr>
            <a:r>
              <a:rPr lang="en-US" altLang="zh-CN" sz="2400" b="1" i="0" dirty="0">
                <a:solidFill>
                  <a:schemeClr val="accent5">
                    <a:lumMod val="75000"/>
                  </a:schemeClr>
                </a:solidFill>
                <a:effectLst/>
                <a:latin typeface="Inter"/>
              </a:rPr>
              <a:t>1.1</a:t>
            </a:r>
            <a:r>
              <a:rPr lang="zh-CN" altLang="en-US" sz="2400" b="1" i="0" dirty="0">
                <a:solidFill>
                  <a:schemeClr val="accent5">
                    <a:lumMod val="75000"/>
                  </a:schemeClr>
                </a:solidFill>
                <a:effectLst/>
                <a:latin typeface="Inter"/>
              </a:rPr>
              <a:t> </a:t>
            </a:r>
            <a:r>
              <a:rPr lang="en" altLang="zh-CN" sz="2400" b="1" i="0" dirty="0">
                <a:solidFill>
                  <a:schemeClr val="accent5">
                    <a:lumMod val="75000"/>
                  </a:schemeClr>
                </a:solidFill>
                <a:effectLst/>
                <a:latin typeface="Inter"/>
              </a:rPr>
              <a:t>The Duality of LLMs</a:t>
            </a:r>
          </a:p>
        </p:txBody>
      </p:sp>
      <p:sp>
        <p:nvSpPr>
          <p:cNvPr id="2" name="TextBox 1">
            <a:extLst>
              <a:ext uri="{FF2B5EF4-FFF2-40B4-BE49-F238E27FC236}">
                <a16:creationId xmlns:a16="http://schemas.microsoft.com/office/drawing/2014/main" id="{82A4AB91-D749-17C7-A996-A9938535C623}"/>
              </a:ext>
            </a:extLst>
          </p:cNvPr>
          <p:cNvSpPr txBox="1"/>
          <p:nvPr/>
        </p:nvSpPr>
        <p:spPr>
          <a:xfrm>
            <a:off x="139849" y="2672120"/>
            <a:ext cx="11912300" cy="3776483"/>
          </a:xfrm>
          <a:prstGeom prst="rect">
            <a:avLst/>
          </a:prstGeom>
          <a:noFill/>
        </p:spPr>
        <p:txBody>
          <a:bodyPr wrap="square" lIns="0" tIns="0" rIns="0" rtlCol="0">
            <a:spAutoFit/>
          </a:bodyPr>
          <a:lstStyle/>
          <a:p>
            <a:pPr algn="l">
              <a:lnSpc>
                <a:spcPct val="150000"/>
              </a:lnSpc>
            </a:pPr>
            <a:r>
              <a:rPr lang="en-US" altLang="zh-CN" sz="2400" b="1" dirty="0">
                <a:solidFill>
                  <a:schemeClr val="accent5">
                    <a:lumMod val="75000"/>
                  </a:schemeClr>
                </a:solidFill>
                <a:latin typeface="Inter"/>
              </a:rPr>
              <a:t>1.2</a:t>
            </a:r>
            <a:r>
              <a:rPr lang="zh-CN" altLang="en-US" sz="2400" b="1" dirty="0">
                <a:solidFill>
                  <a:schemeClr val="accent5">
                    <a:lumMod val="75000"/>
                  </a:schemeClr>
                </a:solidFill>
                <a:latin typeface="Inter"/>
              </a:rPr>
              <a:t> </a:t>
            </a:r>
            <a:r>
              <a:rPr lang="en" altLang="zh-CN" sz="2400" b="1" dirty="0">
                <a:solidFill>
                  <a:schemeClr val="accent5">
                    <a:lumMod val="75000"/>
                  </a:schemeClr>
                </a:solidFill>
                <a:latin typeface="Inter"/>
              </a:rPr>
              <a:t>Challenges of LLMs:</a:t>
            </a:r>
          </a:p>
          <a:p>
            <a:pPr marL="342900" indent="-342900">
              <a:lnSpc>
                <a:spcPct val="150000"/>
              </a:lnSpc>
              <a:buFont typeface="Arial" panose="020B0604020202020204" pitchFamily="34" charset="0"/>
              <a:buChar char="•"/>
            </a:pPr>
            <a:r>
              <a:rPr lang="en" altLang="zh-CN" sz="2000" b="1" dirty="0">
                <a:latin typeface="Times New Roman" panose="02020603050405020304" pitchFamily="18" charset="0"/>
                <a:cs typeface="Times New Roman" panose="02020603050405020304" pitchFamily="18" charset="0"/>
                <a:sym typeface="+mn-lt"/>
              </a:rPr>
              <a:t>Model complexity</a:t>
            </a:r>
            <a:r>
              <a:rPr lang="en-US" altLang="zh-CN" sz="2000" dirty="0">
                <a:latin typeface="Times New Roman" panose="02020603050405020304" pitchFamily="18" charset="0"/>
                <a:cs typeface="Times New Roman" panose="02020603050405020304" pitchFamily="18" charset="0"/>
                <a:sym typeface="+mn-lt"/>
              </a:rPr>
              <a:t>:</a:t>
            </a:r>
            <a:r>
              <a:rPr lang="zh-CN" altLang="en-US" sz="2000" dirty="0">
                <a:latin typeface="Times New Roman" panose="02020603050405020304" pitchFamily="18" charset="0"/>
                <a:cs typeface="Times New Roman" panose="02020603050405020304" pitchFamily="18" charset="0"/>
                <a:sym typeface="+mn-lt"/>
              </a:rPr>
              <a:t> </a:t>
            </a:r>
            <a:r>
              <a:rPr lang="en" altLang="zh-CN" sz="2000" b="0" i="0" u="none" strike="noStrike" dirty="0">
                <a:solidFill>
                  <a:srgbClr val="202124"/>
                </a:solidFill>
                <a:effectLst/>
                <a:latin typeface="Times New Roman" panose="02020603050405020304" pitchFamily="18" charset="0"/>
                <a:cs typeface="Times New Roman" panose="02020603050405020304" pitchFamily="18" charset="0"/>
              </a:rPr>
              <a:t>contain</a:t>
            </a:r>
            <a:r>
              <a:rPr lang="en-US" altLang="zh-CN" sz="2000" b="0" i="0" u="none" strike="noStrike" dirty="0">
                <a:solidFill>
                  <a:srgbClr val="202124"/>
                </a:solidFill>
                <a:effectLst/>
                <a:latin typeface="Times New Roman" panose="02020603050405020304" pitchFamily="18" charset="0"/>
                <a:cs typeface="Times New Roman" panose="02020603050405020304" pitchFamily="18" charset="0"/>
              </a:rPr>
              <a:t>ing</a:t>
            </a:r>
            <a:r>
              <a:rPr lang="en" altLang="zh-CN" sz="2000" b="0" i="0" u="none" strike="noStrike" dirty="0">
                <a:solidFill>
                  <a:srgbClr val="202124"/>
                </a:solidFill>
                <a:effectLst/>
                <a:latin typeface="Times New Roman" panose="02020603050405020304" pitchFamily="18" charset="0"/>
                <a:cs typeface="Times New Roman" panose="02020603050405020304" pitchFamily="18" charset="0"/>
              </a:rPr>
              <a:t> many interactive layers and </a:t>
            </a:r>
            <a:r>
              <a:rPr lang="en" altLang="zh-CN" sz="2000" dirty="0">
                <a:solidFill>
                  <a:srgbClr val="202124"/>
                </a:solidFill>
                <a:latin typeface="Times New Roman" panose="02020603050405020304" pitchFamily="18" charset="0"/>
                <a:cs typeface="Times New Roman" panose="02020603050405020304" pitchFamily="18" charset="0"/>
              </a:rPr>
              <a:t>billions of parameters</a:t>
            </a:r>
            <a:r>
              <a:rPr lang="en-US" altLang="zh-CN" sz="2000" dirty="0">
                <a:solidFill>
                  <a:srgbClr val="202124"/>
                </a:solidFill>
                <a:latin typeface="Times New Roman" panose="02020603050405020304" pitchFamily="18" charset="0"/>
                <a:cs typeface="Times New Roman" panose="02020603050405020304" pitchFamily="18" charset="0"/>
              </a:rPr>
              <a:t>,</a:t>
            </a:r>
            <a:r>
              <a:rPr lang="zh-CN" altLang="en-US" sz="2000" dirty="0">
                <a:solidFill>
                  <a:srgbClr val="202124"/>
                </a:solidFill>
                <a:latin typeface="Times New Roman" panose="02020603050405020304" pitchFamily="18" charset="0"/>
                <a:cs typeface="Times New Roman" panose="02020603050405020304" pitchFamily="18" charset="0"/>
              </a:rPr>
              <a:t> </a:t>
            </a:r>
            <a:r>
              <a:rPr lang="en" altLang="zh-CN" sz="2000" dirty="0">
                <a:solidFill>
                  <a:srgbClr val="202124"/>
                </a:solidFill>
                <a:latin typeface="Times New Roman" panose="02020603050405020304" pitchFamily="18" charset="0"/>
                <a:cs typeface="Times New Roman" panose="02020603050405020304" pitchFamily="18" charset="0"/>
              </a:rPr>
              <a:t>making the model difficult to fully understand and interpret.</a:t>
            </a:r>
          </a:p>
          <a:p>
            <a:pPr marL="342900" indent="-342900">
              <a:lnSpc>
                <a:spcPct val="150000"/>
              </a:lnSpc>
              <a:buFont typeface="Arial" panose="020B0604020202020204" pitchFamily="34" charset="0"/>
              <a:buChar char="•"/>
            </a:pPr>
            <a:endParaRPr lang="en" altLang="zh-CN" sz="2000" dirty="0">
              <a:solidFill>
                <a:srgbClr val="202124"/>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b="1" dirty="0">
                <a:latin typeface="Times New Roman" panose="02020603050405020304" charset="0"/>
                <a:cs typeface="Times New Roman" panose="02020603050405020304" charset="0"/>
                <a:sym typeface="+mn-lt"/>
              </a:rPr>
              <a:t>Obscured</a:t>
            </a:r>
            <a:r>
              <a:rPr lang="zh-CN" altLang="en-US" sz="2000" b="1" dirty="0">
                <a:latin typeface="Times New Roman" panose="02020603050405020304" charset="0"/>
                <a:cs typeface="Times New Roman" panose="02020603050405020304" charset="0"/>
                <a:sym typeface="+mn-lt"/>
              </a:rPr>
              <a:t> </a:t>
            </a:r>
            <a:r>
              <a:rPr lang="en-US" altLang="zh-CN" sz="2000" b="1" dirty="0">
                <a:latin typeface="Times New Roman" panose="02020603050405020304" charset="0"/>
                <a:cs typeface="Times New Roman" panose="02020603050405020304" charset="0"/>
              </a:rPr>
              <a:t>t</a:t>
            </a:r>
            <a:r>
              <a:rPr lang="en" altLang="zh-CN" sz="2000" b="1" dirty="0">
                <a:latin typeface="Times New Roman" panose="02020603050405020304" charset="0"/>
                <a:cs typeface="Times New Roman" panose="02020603050405020304" charset="0"/>
              </a:rPr>
              <a:t>raining datasets</a:t>
            </a:r>
            <a:r>
              <a:rPr lang="en-US" altLang="zh-CN" sz="2000" dirty="0">
                <a:latin typeface="Times New Roman" panose="02020603050405020304" charset="0"/>
                <a:cs typeface="Times New Roman" panose="02020603050405020304" charset="0"/>
              </a:rPr>
              <a:t>:</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hard</a:t>
            </a:r>
            <a:r>
              <a:rPr lang="zh-CN" altLang="en-US" sz="2000"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to determine the data content and quality that the model is exposed to during training, which makes it difficult to evaluate the applicability and reliability of the model in the task.</a:t>
            </a:r>
          </a:p>
          <a:p>
            <a:pPr marL="342900" indent="-342900">
              <a:lnSpc>
                <a:spcPct val="150000"/>
              </a:lnSpc>
              <a:buFont typeface="Arial" panose="020B0604020202020204" pitchFamily="34" charset="0"/>
              <a:buChar char="•"/>
            </a:pPr>
            <a:endParaRPr lang="en-US" altLang="zh-CN" sz="2000" dirty="0">
              <a:latin typeface="Times New Roman" panose="02020603050405020304" charset="0"/>
              <a:cs typeface="Times New Roman" panose="02020603050405020304" charset="0"/>
            </a:endParaRPr>
          </a:p>
          <a:p>
            <a:pPr marL="342900" indent="-342900">
              <a:lnSpc>
                <a:spcPct val="150000"/>
              </a:lnSpc>
              <a:buFont typeface="Arial" panose="020B0604020202020204" pitchFamily="34" charset="0"/>
              <a:buChar char="•"/>
            </a:pPr>
            <a:r>
              <a:rPr lang="en" altLang="zh-CN" sz="2000" b="1" dirty="0">
                <a:latin typeface="Times New Roman" panose="02020603050405020304" charset="0"/>
                <a:cs typeface="Times New Roman" panose="02020603050405020304" charset="0"/>
              </a:rPr>
              <a:t>Brittle</a:t>
            </a:r>
            <a:r>
              <a:rPr lang="zh-CN" altLang="en-US" sz="2000" b="1" dirty="0">
                <a:latin typeface="Times New Roman" panose="02020603050405020304" charset="0"/>
                <a:cs typeface="Times New Roman" panose="02020603050405020304" charset="0"/>
              </a:rPr>
              <a:t> </a:t>
            </a:r>
            <a:r>
              <a:rPr lang="en-US" altLang="zh-CN" sz="2000" b="1" dirty="0">
                <a:latin typeface="Times New Roman" panose="02020603050405020304" charset="0"/>
                <a:cs typeface="Times New Roman" panose="02020603050405020304" charset="0"/>
              </a:rPr>
              <a:t>performance</a:t>
            </a:r>
            <a:r>
              <a:rPr lang="en-US" altLang="zh-CN" sz="2000" dirty="0">
                <a:latin typeface="Times New Roman" panose="02020603050405020304" charset="0"/>
                <a:cs typeface="Times New Roman" panose="02020603050405020304" charset="0"/>
              </a:rPr>
              <a:t>: Generating information that seems plausible but is actually false or non-existent.</a:t>
            </a:r>
            <a:endParaRPr lang="en" altLang="zh-CN" sz="2000" dirty="0">
              <a:latin typeface="Times New Roman" panose="02020603050405020304" charset="0"/>
              <a:cs typeface="Times New Roman" panose="0202060305040502030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5" y="0"/>
            <a:ext cx="12192635" cy="6858000"/>
          </a:xfrm>
          <a:prstGeom prst="rect">
            <a:avLst/>
          </a:prstGeom>
          <a:gradFill>
            <a:gsLst>
              <a:gs pos="0">
                <a:srgbClr val="CDD6DD">
                  <a:alpha val="82000"/>
                </a:srgbClr>
              </a:gs>
              <a:gs pos="25000">
                <a:srgbClr val="E5EAEE"/>
              </a:gs>
              <a:gs pos="100000">
                <a:srgbClr val="F5F7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TextBox 1"/>
          <p:cNvSpPr txBox="1"/>
          <p:nvPr/>
        </p:nvSpPr>
        <p:spPr>
          <a:xfrm>
            <a:off x="139531" y="1736567"/>
            <a:ext cx="12192000" cy="5028492"/>
          </a:xfrm>
          <a:prstGeom prst="rect">
            <a:avLst/>
          </a:prstGeom>
          <a:noFill/>
        </p:spPr>
        <p:txBody>
          <a:bodyPr wrap="square" lIns="0" tIns="0" rIns="0" rtlCol="0">
            <a:spAutoFit/>
          </a:bodyPr>
          <a:lstStyle/>
          <a:p>
            <a:pPr>
              <a:lnSpc>
                <a:spcPts val="3600"/>
              </a:lnSpc>
            </a:pPr>
            <a:r>
              <a:rPr lang="en-US" altLang="zh-CN" sz="2400" b="1" i="0" dirty="0">
                <a:solidFill>
                  <a:schemeClr val="accent5">
                    <a:lumMod val="75000"/>
                  </a:schemeClr>
                </a:solidFill>
                <a:effectLst/>
                <a:latin typeface="Inter"/>
              </a:rPr>
              <a:t>2.1</a:t>
            </a:r>
            <a:r>
              <a:rPr lang="zh-CN" altLang="en-US" sz="2400" b="1" i="0" dirty="0">
                <a:solidFill>
                  <a:schemeClr val="accent5">
                    <a:lumMod val="75000"/>
                  </a:schemeClr>
                </a:solidFill>
                <a:effectLst/>
                <a:latin typeface="Inter"/>
              </a:rPr>
              <a:t> </a:t>
            </a:r>
            <a:r>
              <a:rPr lang="en-US" altLang="zh-CN" sz="2400" b="1" i="0" dirty="0">
                <a:solidFill>
                  <a:schemeClr val="accent5">
                    <a:lumMod val="75000"/>
                  </a:schemeClr>
                </a:solidFill>
                <a:effectLst/>
                <a:latin typeface="Inter"/>
              </a:rPr>
              <a:t>Research</a:t>
            </a:r>
            <a:r>
              <a:rPr lang="zh-CN" altLang="en-US" sz="2400" b="1" i="0" dirty="0">
                <a:solidFill>
                  <a:schemeClr val="accent5">
                    <a:lumMod val="75000"/>
                  </a:schemeClr>
                </a:solidFill>
                <a:effectLst/>
                <a:latin typeface="Inter"/>
              </a:rPr>
              <a:t> </a:t>
            </a:r>
            <a:r>
              <a:rPr lang="en" altLang="zh-CN" sz="2400" b="1" i="0" dirty="0">
                <a:solidFill>
                  <a:schemeClr val="accent5">
                    <a:lumMod val="75000"/>
                  </a:schemeClr>
                </a:solidFill>
                <a:effectLst/>
                <a:latin typeface="Inter"/>
              </a:rPr>
              <a:t>Methodology</a:t>
            </a:r>
          </a:p>
          <a:p>
            <a:pPr>
              <a:lnSpc>
                <a:spcPct val="150000"/>
              </a:lnSpc>
            </a:pPr>
            <a:r>
              <a:rPr lang="en-US" altLang="zh-CN" sz="1800" kern="100" dirty="0">
                <a:solidFill>
                  <a:schemeClr val="tx1">
                    <a:lumMod val="65000"/>
                    <a:lumOff val="35000"/>
                  </a:schemeClr>
                </a:solidFill>
                <a:effectLst/>
                <a:latin typeface="Times New Roman" panose="02020603050405020304" pitchFamily="18" charset="0"/>
                <a:ea typeface="DengXian" panose="02010600030101010101" pitchFamily="2" charset="-122"/>
                <a:cs typeface="Times New Roman" panose="02020603050405020304" pitchFamily="18" charset="0"/>
              </a:rPr>
              <a:t>Taking the study of the impact of real estate policy news on housing prices as an example:</a:t>
            </a:r>
          </a:p>
          <a:p>
            <a:pPr>
              <a:lnSpc>
                <a:spcPct val="150000"/>
              </a:lnSpc>
            </a:pPr>
            <a:endPar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lnSpc>
                <a:spcPct val="150000"/>
              </a:lnSpc>
            </a:pP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Step</a:t>
            </a:r>
            <a:r>
              <a:rPr lang="zh-CN" alt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1. Identify research variables</a:t>
            </a:r>
          </a:p>
          <a:p>
            <a:pPr algn="just">
              <a:lnSpc>
                <a:spcPct val="150000"/>
              </a:lnSpc>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ext snippets</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R</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eal estate policy news content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indent="266700" algn="just">
              <a:lnSpc>
                <a:spcPct val="150000"/>
              </a:lnSpc>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Economic outcome variables</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Changes in housing prices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indent="266700" algn="just">
              <a:lnSpc>
                <a:spcPct val="150000"/>
              </a:lnSpc>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Economic determinants</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variables</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M</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arket supply and demand before news releases, and other factors</a:t>
            </a:r>
          </a:p>
          <a:p>
            <a:pPr indent="266700" algn="just">
              <a:lnSpc>
                <a:spcPct val="150000"/>
              </a:lnSpc>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lnSpc>
                <a:spcPct val="150000"/>
              </a:lnSpc>
            </a:pP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Step</a:t>
            </a:r>
            <a:r>
              <a:rPr lang="zh-CN" alt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800" b="1" kern="100" dirty="0">
                <a:effectLst/>
                <a:latin typeface="Times New Roman" panose="02020603050405020304" pitchFamily="18" charset="0"/>
                <a:ea typeface="DengXian" panose="02010600030101010101" pitchFamily="2" charset="-122"/>
                <a:cs typeface="Times New Roman" panose="02020603050405020304" pitchFamily="18" charset="0"/>
              </a:rPr>
              <a:t>2.</a:t>
            </a:r>
            <a:r>
              <a:rPr lang="en-US" altLang="zh-CN" sz="1800" b="1" kern="100" dirty="0">
                <a:solidFill>
                  <a:srgbClr val="202124"/>
                </a:solidFill>
                <a:effectLst/>
                <a:latin typeface="Times New Roman" panose="02020603050405020304" pitchFamily="18" charset="0"/>
                <a:ea typeface="DengXian" panose="02010600030101010101" pitchFamily="2" charset="-122"/>
                <a:cs typeface="Times New Roman" panose="02020603050405020304" pitchFamily="18" charset="0"/>
              </a:rPr>
              <a:t> Correlation analysis</a:t>
            </a:r>
          </a:p>
          <a:p>
            <a:pPr algn="just">
              <a:lnSpc>
                <a:spcPct val="150000"/>
              </a:lnSpc>
            </a:pPr>
            <a:r>
              <a:rPr lang="en-US" altLang="zh-CN" kern="100" dirty="0">
                <a:solidFill>
                  <a:srgbClr val="202124"/>
                </a:solidFill>
                <a:latin typeface="Times New Roman" panose="02020603050405020304" pitchFamily="18" charset="0"/>
                <a:ea typeface="DengXian" panose="02010600030101010101" pitchFamily="2" charset="-122"/>
                <a:cs typeface="Times New Roman" panose="02020603050405020304" pitchFamily="18" charset="0"/>
              </a:rPr>
              <a:t>	</a:t>
            </a: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 Data collection</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collect text clips of real estate policy news; match text clips with corresponding housing price changes; match text clips with market supply and demand situation before the news release.</a:t>
            </a:r>
          </a:p>
          <a:p>
            <a:pPr algn="just">
              <a:lnSpc>
                <a:spcPct val="150000"/>
              </a:lnSpc>
            </a:pP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	 Research methods</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statistical analysis, econometric methods</a:t>
            </a:r>
          </a:p>
        </p:txBody>
      </p:sp>
      <p:sp>
        <p:nvSpPr>
          <p:cNvPr id="2" name="PA_文本框 2">
            <a:extLst>
              <a:ext uri="{FF2B5EF4-FFF2-40B4-BE49-F238E27FC236}">
                <a16:creationId xmlns:a16="http://schemas.microsoft.com/office/drawing/2014/main" id="{0709C23A-E743-1193-4CDD-FA0A0F51BEFB}"/>
              </a:ext>
            </a:extLst>
          </p:cNvPr>
          <p:cNvSpPr txBox="1"/>
          <p:nvPr>
            <p:custDataLst>
              <p:tags r:id="rId1"/>
            </p:custDataLst>
          </p:nvPr>
        </p:nvSpPr>
        <p:spPr>
          <a:xfrm>
            <a:off x="139531" y="177194"/>
            <a:ext cx="11912301" cy="1482173"/>
          </a:xfrm>
          <a:prstGeom prst="rect">
            <a:avLst/>
          </a:prstGeom>
          <a:noFill/>
        </p:spPr>
        <p:txBody>
          <a:bodyPr wrap="square" rtlCol="0">
            <a:noAutofit/>
          </a:bodyPr>
          <a:lstStyle/>
          <a:p>
            <a:pPr algn="l">
              <a:lnSpc>
                <a:spcPct val="150000"/>
              </a:lnSpc>
            </a:pPr>
            <a:r>
              <a:rPr lang="en" altLang="zh-CN" sz="2000" i="0" dirty="0">
                <a:effectLst/>
                <a:latin typeface="Times New Roman" panose="02020603050405020304" pitchFamily="18" charset="0"/>
                <a:cs typeface="Times New Roman" panose="02020603050405020304" pitchFamily="18" charset="0"/>
              </a:rPr>
              <a:t>While social scientists in practice tend to treat LLMs as an all-purpose black box</a:t>
            </a:r>
            <a:r>
              <a:rPr lang="en-US" altLang="zh-CN" sz="2000" i="0" dirty="0">
                <a:effectLst/>
                <a:latin typeface="Times New Roman" panose="02020603050405020304" pitchFamily="18" charset="0"/>
                <a:cs typeface="Times New Roman" panose="02020603050405020304" pitchFamily="18" charset="0"/>
              </a:rPr>
              <a:t>,</a:t>
            </a:r>
            <a:r>
              <a:rPr lang="en" altLang="zh-CN" sz="2000" i="0" dirty="0">
                <a:effectLst/>
                <a:latin typeface="Times New Roman" panose="02020603050405020304" pitchFamily="18" charset="0"/>
                <a:cs typeface="Times New Roman" panose="02020603050405020304" pitchFamily="18" charset="0"/>
              </a:rPr>
              <a:t> in reality the model’s performance will hinge critically on what text the algorithm is trained on, to what text we seek to apply it, and for what purpose</a:t>
            </a:r>
            <a:r>
              <a:rPr lang="en-US" altLang="zh-CN" sz="2000" i="0" dirty="0">
                <a:effectLst/>
                <a:latin typeface="Times New Roman" panose="02020603050405020304" pitchFamily="18" charset="0"/>
                <a:cs typeface="Times New Roman" panose="02020603050405020304" pitchFamily="18" charset="0"/>
              </a:rPr>
              <a:t>.</a:t>
            </a:r>
            <a:endParaRPr lang="en" altLang="zh-CN" sz="20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9455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1"/>
          <p:cNvSpPr txBox="1"/>
          <p:nvPr/>
        </p:nvSpPr>
        <p:spPr>
          <a:xfrm>
            <a:off x="478687" y="275995"/>
            <a:ext cx="10463442" cy="415498"/>
          </a:xfrm>
          <a:prstGeom prst="rect">
            <a:avLst/>
          </a:prstGeom>
          <a:noFill/>
        </p:spPr>
        <p:txBody>
          <a:bodyPr wrap="none" lIns="0" tIns="0" rIns="0" rtlCol="0">
            <a:spAutoFit/>
          </a:bodyPr>
          <a:lstStyle/>
          <a:p>
            <a:r>
              <a:rPr lang="en" altLang="zh-CN" sz="2400" b="1" i="0" dirty="0">
                <a:effectLst/>
                <a:latin typeface="Inter"/>
              </a:rPr>
              <a:t>3.</a:t>
            </a:r>
            <a:r>
              <a:rPr lang="zh-CN" altLang="en-US" sz="2400" b="1" i="0" dirty="0">
                <a:effectLst/>
                <a:latin typeface="Inter"/>
              </a:rPr>
              <a:t> </a:t>
            </a:r>
            <a:r>
              <a:rPr lang="en-US" altLang="zh-CN" sz="2400" b="1" i="0" dirty="0">
                <a:effectLst/>
                <a:latin typeface="Inter"/>
              </a:rPr>
              <a:t>1</a:t>
            </a:r>
            <a:r>
              <a:rPr lang="en" altLang="zh-CN" sz="2400" b="1" i="0" dirty="0">
                <a:effectLst/>
                <a:latin typeface="Inter"/>
              </a:rPr>
              <a:t>Empirical Case Studies</a:t>
            </a:r>
            <a:r>
              <a:rPr lang="zh-CN" altLang="en-US" sz="2400" b="1" i="0" dirty="0">
                <a:effectLst/>
                <a:latin typeface="Inter"/>
              </a:rPr>
              <a:t> </a:t>
            </a:r>
            <a:r>
              <a:rPr lang="en-US" altLang="zh-CN" sz="2400" b="1" dirty="0">
                <a:latin typeface="Inter"/>
              </a:rPr>
              <a:t>-</a:t>
            </a:r>
            <a:r>
              <a:rPr lang="zh-CN" altLang="en-US" sz="2400" b="1" dirty="0">
                <a:latin typeface="Inter"/>
              </a:rPr>
              <a:t> </a:t>
            </a:r>
            <a:r>
              <a:rPr lang="en-US" altLang="zh-CN" sz="2400" b="1" dirty="0">
                <a:latin typeface="Inter"/>
              </a:rPr>
              <a:t>Predict the rate of passage of congressional legislation</a:t>
            </a:r>
            <a:endParaRPr lang="zh-CN" altLang="zh-CN" sz="2400" b="1" dirty="0">
              <a:latin typeface="Inter"/>
            </a:endParaRPr>
          </a:p>
        </p:txBody>
      </p:sp>
      <p:sp>
        <p:nvSpPr>
          <p:cNvPr id="3" name="PA_文本框 2">
            <a:extLst>
              <a:ext uri="{FF2B5EF4-FFF2-40B4-BE49-F238E27FC236}">
                <a16:creationId xmlns:a16="http://schemas.microsoft.com/office/drawing/2014/main" id="{BA63930F-91DA-89A8-BFD9-132D6E57F281}"/>
              </a:ext>
            </a:extLst>
          </p:cNvPr>
          <p:cNvSpPr txBox="1"/>
          <p:nvPr>
            <p:custDataLst>
              <p:tags r:id="rId1"/>
            </p:custDataLst>
          </p:nvPr>
        </p:nvSpPr>
        <p:spPr>
          <a:xfrm>
            <a:off x="139849" y="807566"/>
            <a:ext cx="11912301" cy="2933604"/>
          </a:xfrm>
          <a:prstGeom prst="rect">
            <a:avLst/>
          </a:prstGeom>
          <a:noFill/>
        </p:spPr>
        <p:txBody>
          <a:bodyPr wrap="square" rtlCol="0">
            <a:noAutofit/>
          </a:bodyPr>
          <a:lstStyle/>
          <a:p>
            <a:pPr marL="285750" indent="-285750" algn="just">
              <a:lnSpc>
                <a:spcPct val="150000"/>
              </a:lnSpc>
              <a:buFont typeface="Wingdings" pitchFamily="2" charset="2"/>
              <a:buChar char="n"/>
            </a:pPr>
            <a:r>
              <a:rPr lang="en-US" altLang="zh-CN" b="1"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rPr>
              <a:t> Research Methodology</a:t>
            </a:r>
            <a:endParaRPr lang="en-US" altLang="zh-CN" b="1" kern="100" dirty="0">
              <a:solidFill>
                <a:schemeClr val="tx2"/>
              </a:solidFill>
              <a:latin typeface="DengXian" panose="02010600030101010101" pitchFamily="2" charset="-122"/>
              <a:ea typeface="DengXian"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en-US" altLang="zh-CN" kern="100" dirty="0">
                <a:effectLst/>
                <a:latin typeface="Times New Roman" panose="02020603050405020304" pitchFamily="18" charset="0"/>
                <a:ea typeface="DengXian" panose="02010600030101010101" pitchFamily="2" charset="-122"/>
                <a:cs typeface="Times New Roman" panose="02020603050405020304" pitchFamily="18" charset="0"/>
              </a:rPr>
              <a:t>Data collection: </a:t>
            </a: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Textual descriptions of more than </a:t>
            </a:r>
            <a:r>
              <a:rPr lang="en" altLang="zh-CN" b="1" kern="100" dirty="0">
                <a:latin typeface="Times New Roman" panose="02020603050405020304" pitchFamily="18" charset="0"/>
                <a:ea typeface="DengXian" panose="02010600030101010101" pitchFamily="2" charset="-122"/>
                <a:cs typeface="Times New Roman" panose="02020603050405020304" pitchFamily="18" charset="0"/>
              </a:rPr>
              <a:t>400,000</a:t>
            </a: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 U.S. congressional bills were used</a:t>
            </a:r>
            <a:r>
              <a:rPr lang="zh-CN" altLang="en-US"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and whether each bill passed the House or Senate was documented. </a:t>
            </a:r>
          </a:p>
          <a:p>
            <a:pPr marL="742950" lvl="1" indent="-285750" algn="just">
              <a:lnSpc>
                <a:spcPct val="150000"/>
              </a:lnSpc>
              <a:buFont typeface="Arial" panose="020B0604020202020204" pitchFamily="34" charset="0"/>
              <a:buChar char="•"/>
            </a:pP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Empirical analysis: </a:t>
            </a:r>
            <a:r>
              <a:rPr lang="en-US" altLang="zh-CN" b="1" kern="100" dirty="0">
                <a:latin typeface="Times New Roman" panose="02020603050405020304" pitchFamily="18" charset="0"/>
                <a:ea typeface="DengXian" panose="02010600030101010101" pitchFamily="2" charset="-122"/>
                <a:cs typeface="Times New Roman" panose="02020603050405020304" pitchFamily="18" charset="0"/>
              </a:rPr>
              <a:t>10,000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articles were randomly selected from the bills introduced </a:t>
            </a:r>
            <a:r>
              <a:rPr lang="en-US" altLang="zh-CN" kern="100" dirty="0">
                <a:effectLst/>
                <a:latin typeface="Times New Roman" panose="02020603050405020304" pitchFamily="18" charset="0"/>
                <a:ea typeface="DengXian" panose="02010600030101010101" pitchFamily="2" charset="-122"/>
                <a:cs typeface="Times New Roman" panose="02020603050405020304" pitchFamily="18" charset="0"/>
              </a:rPr>
              <a:t>from 1973 to 2016 to ensure the randomness and representativeness of the sample</a:t>
            </a:r>
            <a:endParaRPr lang="en-US" altLang="zh-CN" kern="100" dirty="0">
              <a:latin typeface="DengXian" panose="02010600030101010101" pitchFamily="2" charset="-122"/>
              <a:ea typeface="DengXian"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en-US" altLang="zh-CN" kern="100" dirty="0">
                <a:effectLst/>
                <a:latin typeface="Times New Roman" panose="02020603050405020304" pitchFamily="18" charset="0"/>
                <a:ea typeface="DengXian" panose="02010600030101010101" pitchFamily="2" charset="-122"/>
                <a:cs typeface="Times New Roman" panose="02020603050405020304" pitchFamily="18" charset="0"/>
              </a:rPr>
              <a:t> Prediction model</a:t>
            </a:r>
            <a:r>
              <a:rPr lang="zh-CN" altLang="en-US"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kern="100" dirty="0">
                <a:effectLst/>
                <a:latin typeface="Times New Roman" panose="02020603050405020304" pitchFamily="18" charset="0"/>
                <a:ea typeface="DengXian" panose="02010600030101010101" pitchFamily="2" charset="-122"/>
                <a:cs typeface="Times New Roman" panose="02020603050405020304" pitchFamily="18" charset="0"/>
              </a:rPr>
              <a:t>construction: Use LLMs to make predictions, and use the text description of the bill as input, so that the LLMs can generate prediction results on whether the bill will pass or not.</a:t>
            </a:r>
            <a:endParaRPr lang="en-US" altLang="zh-CN" kern="1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2" name="PA_文本框 2">
            <a:extLst>
              <a:ext uri="{FF2B5EF4-FFF2-40B4-BE49-F238E27FC236}">
                <a16:creationId xmlns:a16="http://schemas.microsoft.com/office/drawing/2014/main" id="{332D45F7-F2CD-92B7-005E-E5E43030E3AF}"/>
              </a:ext>
            </a:extLst>
          </p:cNvPr>
          <p:cNvSpPr txBox="1"/>
          <p:nvPr>
            <p:custDataLst>
              <p:tags r:id="rId2"/>
            </p:custDataLst>
          </p:nvPr>
        </p:nvSpPr>
        <p:spPr>
          <a:xfrm>
            <a:off x="0" y="3894268"/>
            <a:ext cx="11912301" cy="2933604"/>
          </a:xfrm>
          <a:prstGeom prst="rect">
            <a:avLst/>
          </a:prstGeom>
          <a:noFill/>
        </p:spPr>
        <p:txBody>
          <a:bodyPr wrap="square" rtlCol="0">
            <a:noAutofit/>
          </a:bodyPr>
          <a:lstStyle/>
          <a:p>
            <a:pPr marL="285750" indent="-285750" algn="just">
              <a:lnSpc>
                <a:spcPct val="150000"/>
              </a:lnSpc>
              <a:buFont typeface="Wingdings" pitchFamily="2" charset="2"/>
              <a:buChar char="n"/>
            </a:pPr>
            <a:r>
              <a:rPr lang="en-US" altLang="zh-CN" sz="1800" b="1"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b="1"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Practical Process</a:t>
            </a:r>
            <a:r>
              <a:rPr lang="zh-CN" altLang="zh-CN" b="1"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rPr>
              <a:t> </a:t>
            </a:r>
            <a:endParaRPr lang="en-US" altLang="zh-CN" b="1"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en-US" altLang="zh-CN" kern="100" dirty="0">
                <a:effectLst/>
                <a:latin typeface="Times New Roman" panose="02020603050405020304" pitchFamily="18" charset="0"/>
                <a:ea typeface="DengXian" panose="02010600030101010101" pitchFamily="2" charset="-122"/>
                <a:cs typeface="Times New Roman" panose="02020603050405020304" pitchFamily="18" charset="0"/>
              </a:rPr>
              <a:t>Preliminary Predictions: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GPT-4o predicts whether a bill will pass the House of Representatives with </a:t>
            </a:r>
            <a:r>
              <a:rPr lang="en-US" altLang="zh-CN" b="1" kern="100" dirty="0">
                <a:latin typeface="Times New Roman" panose="02020603050405020304" pitchFamily="18" charset="0"/>
                <a:ea typeface="DengXian" panose="02010600030101010101" pitchFamily="2" charset="-122"/>
                <a:cs typeface="Times New Roman" panose="02020603050405020304" pitchFamily="18" charset="0"/>
              </a:rPr>
              <a:t>91.2% accuracy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and predicts whether it will pass the Senate with </a:t>
            </a:r>
            <a:r>
              <a:rPr lang="en-US" altLang="zh-CN" b="1" kern="100" dirty="0">
                <a:latin typeface="Times New Roman" panose="02020603050405020304" pitchFamily="18" charset="0"/>
                <a:ea typeface="DengXian" panose="02010600030101010101" pitchFamily="2" charset="-122"/>
                <a:cs typeface="Times New Roman" panose="02020603050405020304" pitchFamily="18" charset="0"/>
              </a:rPr>
              <a:t>92.5% accuracy.</a:t>
            </a:r>
          </a:p>
          <a:p>
            <a:pPr marL="742950" lvl="1" indent="-285750" algn="just">
              <a:lnSpc>
                <a:spcPct val="150000"/>
              </a:lnSpc>
              <a:buFont typeface="Arial" panose="020B0604020202020204" pitchFamily="34" charset="0"/>
              <a:buChar char="•"/>
            </a:pP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High accuracy reason: Asking GPT - 4o to complete text descriptions from the first half of bill texts, it accurately completed 344 descriptions identical to database originals</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DengXian" panose="02010600030101010101" pitchFamily="2" charset="-122"/>
              </a:rPr>
              <a:t> which was exactly the same as the original description in the database. </a:t>
            </a: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This indicates GPT - 4o likely memorized these texts during training, suggesting a </a:t>
            </a:r>
            <a:r>
              <a:rPr lang="en" altLang="zh-CN" b="1" kern="100" dirty="0">
                <a:latin typeface="Times New Roman" panose="02020603050405020304" pitchFamily="18" charset="0"/>
                <a:ea typeface="DengXian" panose="02010600030101010101" pitchFamily="2" charset="-122"/>
                <a:cs typeface="Times New Roman" panose="02020603050405020304" pitchFamily="18" charset="0"/>
              </a:rPr>
              <a:t>training leak issue</a:t>
            </a:r>
            <a:r>
              <a:rPr lang="en" altLang="zh-CN" kern="100" dirty="0">
                <a:latin typeface="Times New Roman" panose="02020603050405020304" pitchFamily="18" charset="0"/>
                <a:ea typeface="DengXian" panose="02010600030101010101" pitchFamily="2" charset="-122"/>
                <a:cs typeface="Times New Roman" panose="02020603050405020304" pitchFamily="18" charset="0"/>
              </a:rPr>
              <a:t>.</a:t>
            </a:r>
            <a:endParaRPr lang="en-US" altLang="zh-CN" kern="100" dirty="0">
              <a:latin typeface="Times New Roman" panose="02020603050405020304" pitchFamily="18" charset="0"/>
              <a:ea typeface="DengXian" panose="02010600030101010101" pitchFamily="2"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iagram&#10;&#10;AI-generated content may be incorrect.">
            <a:extLst>
              <a:ext uri="{FF2B5EF4-FFF2-40B4-BE49-F238E27FC236}">
                <a16:creationId xmlns:a16="http://schemas.microsoft.com/office/drawing/2014/main" id="{AFDFD051-3E67-9AB6-044D-DD8924F07236}"/>
              </a:ext>
            </a:extLst>
          </p:cNvPr>
          <p:cNvPicPr>
            <a:picLocks noChangeAspect="1"/>
          </p:cNvPicPr>
          <p:nvPr/>
        </p:nvPicPr>
        <p:blipFill>
          <a:blip r:embed="rId2"/>
          <a:stretch>
            <a:fillRect/>
          </a:stretch>
        </p:blipFill>
        <p:spPr>
          <a:xfrm>
            <a:off x="0" y="210384"/>
            <a:ext cx="12159317" cy="4849063"/>
          </a:xfrm>
          <a:prstGeom prst="rect">
            <a:avLst/>
          </a:prstGeom>
        </p:spPr>
      </p:pic>
      <p:sp>
        <p:nvSpPr>
          <p:cNvPr id="4" name="TextBox 3">
            <a:extLst>
              <a:ext uri="{FF2B5EF4-FFF2-40B4-BE49-F238E27FC236}">
                <a16:creationId xmlns:a16="http://schemas.microsoft.com/office/drawing/2014/main" id="{30047FD1-BACF-E9A5-8834-E8BDC08B6BF5}"/>
              </a:ext>
            </a:extLst>
          </p:cNvPr>
          <p:cNvSpPr txBox="1"/>
          <p:nvPr/>
        </p:nvSpPr>
        <p:spPr>
          <a:xfrm>
            <a:off x="260085" y="5281862"/>
            <a:ext cx="11899232" cy="1938992"/>
          </a:xfrm>
          <a:prstGeom prst="rect">
            <a:avLst/>
          </a:prstGeom>
          <a:noFill/>
        </p:spPr>
        <p:txBody>
          <a:bodyPr wrap="square" rtlCol="0">
            <a:spAutoFit/>
          </a:bodyPr>
          <a:lstStyle/>
          <a:p>
            <a:r>
              <a:rPr lang="en-US" altLang="zh-CN" sz="2400" dirty="0">
                <a:latin typeface="NimbusRomNo9L"/>
              </a:rPr>
              <a:t>E</a:t>
            </a:r>
            <a:r>
              <a:rPr lang="en-US" sz="2400" dirty="0">
                <a:effectLst/>
                <a:latin typeface="NimbusRomNo9L"/>
              </a:rPr>
              <a:t>nables exploration over coherent units of text (“thoughts”) that serve as intermediate steps toward problem solving. </a:t>
            </a:r>
            <a:r>
              <a:rPr lang="en-US" sz="2400" dirty="0" err="1">
                <a:effectLst/>
                <a:latin typeface="NimbusRomNo9L"/>
              </a:rPr>
              <a:t>ToT</a:t>
            </a:r>
            <a:r>
              <a:rPr lang="en-US" sz="2400" dirty="0">
                <a:effectLst/>
                <a:latin typeface="NimbusRomNo9L"/>
              </a:rPr>
              <a:t> allows LMs to perform deliberate decision making by considering multiple different reasoning paths and self-evaluating choices to decide the next course of action, as well as looking ahead or backtracking when necessary to make global choices. </a:t>
            </a:r>
            <a:endParaRPr lang="en-US" sz="2400" dirty="0"/>
          </a:p>
          <a:p>
            <a:endParaRPr lang="en-US" sz="2400" dirty="0"/>
          </a:p>
        </p:txBody>
      </p:sp>
    </p:spTree>
    <p:extLst>
      <p:ext uri="{BB962C8B-B14F-4D97-AF65-F5344CB8AC3E}">
        <p14:creationId xmlns:p14="http://schemas.microsoft.com/office/powerpoint/2010/main" val="125162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1"/>
          <p:cNvSpPr txBox="1"/>
          <p:nvPr/>
        </p:nvSpPr>
        <p:spPr>
          <a:xfrm>
            <a:off x="478687" y="275995"/>
            <a:ext cx="10463442" cy="415498"/>
          </a:xfrm>
          <a:prstGeom prst="rect">
            <a:avLst/>
          </a:prstGeom>
          <a:noFill/>
        </p:spPr>
        <p:txBody>
          <a:bodyPr wrap="none" lIns="0" tIns="0" rIns="0" rtlCol="0">
            <a:spAutoFit/>
          </a:bodyPr>
          <a:lstStyle/>
          <a:p>
            <a:r>
              <a:rPr lang="en" altLang="zh-CN" sz="2400" b="1" i="0" dirty="0">
                <a:effectLst/>
                <a:latin typeface="Inter"/>
              </a:rPr>
              <a:t>3.</a:t>
            </a:r>
            <a:r>
              <a:rPr lang="en-US" altLang="zh-CN" sz="2400" b="1" i="0" dirty="0">
                <a:effectLst/>
                <a:latin typeface="Inter"/>
              </a:rPr>
              <a:t>1</a:t>
            </a:r>
            <a:r>
              <a:rPr lang="zh-CN" altLang="en-US" sz="2400" b="1" i="0" dirty="0">
                <a:effectLst/>
                <a:latin typeface="Inter"/>
              </a:rPr>
              <a:t> </a:t>
            </a:r>
            <a:r>
              <a:rPr lang="en" altLang="zh-CN" sz="2400" b="1" i="0" dirty="0">
                <a:effectLst/>
                <a:latin typeface="Inter"/>
              </a:rPr>
              <a:t>Empirical Case Studies</a:t>
            </a:r>
            <a:r>
              <a:rPr lang="zh-CN" altLang="en-US" sz="2400" b="1" i="0" dirty="0">
                <a:effectLst/>
                <a:latin typeface="Inter"/>
              </a:rPr>
              <a:t> </a:t>
            </a:r>
            <a:r>
              <a:rPr lang="en-US" altLang="zh-CN" sz="2400" b="1" dirty="0">
                <a:latin typeface="Inter"/>
              </a:rPr>
              <a:t>-</a:t>
            </a:r>
            <a:r>
              <a:rPr lang="zh-CN" altLang="en-US" sz="2400" b="1" dirty="0">
                <a:latin typeface="Inter"/>
              </a:rPr>
              <a:t> </a:t>
            </a:r>
            <a:r>
              <a:rPr lang="en-US" altLang="zh-CN" sz="2400" b="1" dirty="0">
                <a:latin typeface="Inter"/>
              </a:rPr>
              <a:t>Predict the rate of passage of congressional legislation</a:t>
            </a:r>
            <a:endParaRPr lang="zh-CN" altLang="zh-CN" sz="2400" b="1" dirty="0">
              <a:latin typeface="Inter"/>
            </a:endParaRPr>
          </a:p>
        </p:txBody>
      </p:sp>
      <p:sp>
        <p:nvSpPr>
          <p:cNvPr id="3" name="PA_文本框 2">
            <a:extLst>
              <a:ext uri="{FF2B5EF4-FFF2-40B4-BE49-F238E27FC236}">
                <a16:creationId xmlns:a16="http://schemas.microsoft.com/office/drawing/2014/main" id="{BA63930F-91DA-89A8-BFD9-132D6E57F281}"/>
              </a:ext>
            </a:extLst>
          </p:cNvPr>
          <p:cNvSpPr txBox="1"/>
          <p:nvPr>
            <p:custDataLst>
              <p:tags r:id="rId1"/>
            </p:custDataLst>
          </p:nvPr>
        </p:nvSpPr>
        <p:spPr>
          <a:xfrm>
            <a:off x="139849" y="1076508"/>
            <a:ext cx="11912301" cy="2933604"/>
          </a:xfrm>
          <a:prstGeom prst="rect">
            <a:avLst/>
          </a:prstGeom>
          <a:noFill/>
        </p:spPr>
        <p:txBody>
          <a:bodyPr wrap="square" rtlCol="0">
            <a:noAutofit/>
          </a:bodyPr>
          <a:lstStyle/>
          <a:p>
            <a:pPr marL="285750" indent="-285750" algn="just">
              <a:lnSpc>
                <a:spcPct val="150000"/>
              </a:lnSpc>
              <a:buFont typeface="Wingdings" pitchFamily="2" charset="2"/>
              <a:buChar char="n"/>
            </a:pPr>
            <a:r>
              <a:rPr lang="en-US" altLang="zh-CN" sz="2000" b="1"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2000" b="1"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rPr>
              <a:t>Conclusions and Implications</a:t>
            </a:r>
            <a:r>
              <a:rPr lang="zh-CN" altLang="zh-CN" sz="2000" b="1" dirty="0">
                <a:solidFill>
                  <a:schemeClr val="tx2"/>
                </a:solidFill>
                <a:effectLst/>
                <a:latin typeface="Times New Roman" panose="02020603050405020304" pitchFamily="18" charset="0"/>
                <a:cs typeface="Times New Roman" panose="02020603050405020304" pitchFamily="18" charset="0"/>
              </a:rPr>
              <a:t> </a:t>
            </a:r>
            <a:endParaRPr lang="en-US" altLang="zh-CN" sz="2000" b="1" dirty="0">
              <a:solidFill>
                <a:schemeClr val="tx2"/>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itchFamily="2" charset="2"/>
              <a:buChar char="n"/>
            </a:pPr>
            <a:endParaRPr lang="en-US" altLang="zh-CN" sz="2000" b="1" dirty="0">
              <a:solidFill>
                <a:schemeClr val="tx2"/>
              </a:solidFill>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altLang="zh-CN" sz="2000" kern="100" dirty="0">
                <a:effectLst/>
                <a:latin typeface="Times New Roman" panose="02020603050405020304" pitchFamily="18" charset="0"/>
                <a:ea typeface="DengXian" panose="02010600030101010101" pitchFamily="2" charset="-122"/>
                <a:cs typeface="Times New Roman" panose="02020603050405020304" pitchFamily="18" charset="0"/>
              </a:rPr>
              <a:t>Conclusion</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sz="2000"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sz="2000" b="1" kern="100" dirty="0">
                <a:latin typeface="Times New Roman" panose="02020603050405020304" pitchFamily="18" charset="0"/>
                <a:ea typeface="DengXian" panose="02010600030101010101" pitchFamily="2" charset="-122"/>
                <a:cs typeface="Times New Roman" panose="02020603050405020304" pitchFamily="18" charset="0"/>
              </a:rPr>
              <a:t>Training leakage </a:t>
            </a:r>
            <a:r>
              <a:rPr lang="en" altLang="zh-CN" sz="2000" kern="100" dirty="0">
                <a:latin typeface="Times New Roman" panose="02020603050405020304" pitchFamily="18" charset="0"/>
                <a:ea typeface="DengXian" panose="02010600030101010101" pitchFamily="2" charset="-122"/>
                <a:cs typeface="Times New Roman" panose="02020603050405020304" pitchFamily="18" charset="0"/>
              </a:rPr>
              <a:t>is a serious problem, which will lead to the inflation of the model's prediction accuracy and it cannot truly reflect the prediction ability of the model. Models like GPT-4o, while seemingly good at prediction tasks, are likely due to overlapping training data rather than their actual predictive power. </a:t>
            </a:r>
          </a:p>
          <a:p>
            <a:pPr marL="742950" lvl="1" indent="-285750" algn="just">
              <a:lnSpc>
                <a:spcPct val="150000"/>
              </a:lnSpc>
              <a:buFont typeface="Arial" panose="020B0604020202020204" pitchFamily="34" charset="0"/>
              <a:buChar char="•"/>
            </a:pPr>
            <a:endParaRPr lang="zh-CN" altLang="zh-CN" sz="2000" kern="100" dirty="0">
              <a:latin typeface="Times New Roman" panose="02020603050405020304" pitchFamily="18" charset="0"/>
              <a:ea typeface="DengXian"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I</a:t>
            </a:r>
            <a:r>
              <a:rPr lang="en" altLang="zh-CN" sz="2000" b="1" kern="100" dirty="0">
                <a:latin typeface="Times New Roman" panose="02020603050405020304" pitchFamily="18" charset="0"/>
                <a:ea typeface="DengXian" panose="02010600030101010101" pitchFamily="2" charset="-122"/>
                <a:cs typeface="Times New Roman" panose="02020603050405020304" pitchFamily="18" charset="0"/>
              </a:rPr>
              <a:t>nspiration</a:t>
            </a:r>
            <a:r>
              <a:rPr lang="en-US" altLang="zh-CN" sz="2000" b="1"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sz="20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sz="2000" b="1" kern="100" dirty="0">
                <a:latin typeface="Times New Roman" panose="02020603050405020304" pitchFamily="18" charset="0"/>
                <a:ea typeface="DengXian" panose="02010600030101010101" pitchFamily="2" charset="-122"/>
                <a:cs typeface="Times New Roman" panose="02020603050405020304" pitchFamily="18" charset="0"/>
              </a:rPr>
              <a:t>Closed - source models </a:t>
            </a:r>
            <a:r>
              <a:rPr lang="en" altLang="zh-CN" sz="2000" kern="100" dirty="0">
                <a:latin typeface="Times New Roman" panose="02020603050405020304" pitchFamily="18" charset="0"/>
                <a:ea typeface="DengXian" panose="02010600030101010101" pitchFamily="2" charset="-122"/>
                <a:cs typeface="Times New Roman" panose="02020603050405020304" pitchFamily="18" charset="0"/>
              </a:rPr>
              <a:t>with opaque training data, such as the GPT series, </a:t>
            </a:r>
            <a:r>
              <a:rPr lang="en" altLang="zh-CN" sz="2000" b="1" kern="100" dirty="0">
                <a:latin typeface="Times New Roman" panose="02020603050405020304" pitchFamily="18" charset="0"/>
                <a:ea typeface="DengXian" panose="02010600030101010101" pitchFamily="2" charset="-122"/>
                <a:cs typeface="Times New Roman" panose="02020603050405020304" pitchFamily="18" charset="0"/>
              </a:rPr>
              <a:t>should be avoided</a:t>
            </a:r>
            <a:r>
              <a:rPr lang="en" altLang="zh-CN" sz="2000" kern="100" dirty="0">
                <a:latin typeface="Times New Roman" panose="02020603050405020304" pitchFamily="18" charset="0"/>
                <a:ea typeface="DengXian" panose="02010600030101010101" pitchFamily="2" charset="-122"/>
                <a:cs typeface="Times New Roman" panose="02020603050405020304" pitchFamily="18" charset="0"/>
              </a:rPr>
              <a:t>. It is recommended to use </a:t>
            </a:r>
            <a:r>
              <a:rPr lang="en" altLang="zh-CN" sz="2000" b="1" kern="100" dirty="0">
                <a:latin typeface="Times New Roman" panose="02020603050405020304" pitchFamily="18" charset="0"/>
                <a:ea typeface="DengXian" panose="02010600030101010101" pitchFamily="2" charset="-122"/>
                <a:cs typeface="Times New Roman" panose="02020603050405020304" pitchFamily="18" charset="0"/>
              </a:rPr>
              <a:t>open - source LLMs</a:t>
            </a:r>
            <a:r>
              <a:rPr lang="en" altLang="zh-CN" sz="2000" kern="100" dirty="0">
                <a:latin typeface="Times New Roman" panose="02020603050405020304" pitchFamily="18" charset="0"/>
                <a:ea typeface="DengXian" panose="02010600030101010101" pitchFamily="2" charset="-122"/>
                <a:cs typeface="Times New Roman" panose="02020603050405020304" pitchFamily="18" charset="0"/>
              </a:rPr>
              <a:t>, which explicitly record training data or have a fixed release date, and can </a:t>
            </a:r>
            <a:r>
              <a:rPr lang="en" altLang="zh-CN" sz="2000" b="1" kern="100" dirty="0">
                <a:latin typeface="Times New Roman" panose="02020603050405020304" pitchFamily="18" charset="0"/>
                <a:ea typeface="DengXian" panose="02010600030101010101" pitchFamily="2" charset="-122"/>
                <a:cs typeface="Times New Roman" panose="02020603050405020304" pitchFamily="18" charset="0"/>
              </a:rPr>
              <a:t>effectively avoid training leakage </a:t>
            </a:r>
            <a:r>
              <a:rPr lang="en" altLang="zh-CN" sz="2000" kern="100" dirty="0">
                <a:latin typeface="Times New Roman" panose="02020603050405020304" pitchFamily="18" charset="0"/>
                <a:ea typeface="DengXian" panose="02010600030101010101" pitchFamily="2" charset="-122"/>
                <a:cs typeface="Times New Roman" panose="02020603050405020304" pitchFamily="18" charset="0"/>
              </a:rPr>
              <a:t>and provide more reliable results for research. </a:t>
            </a:r>
            <a:endParaRPr lang="zh-CN" altLang="zh-CN" sz="2000" kern="1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5765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1"/>
          <p:cNvSpPr txBox="1"/>
          <p:nvPr/>
        </p:nvSpPr>
        <p:spPr>
          <a:xfrm>
            <a:off x="162516" y="282000"/>
            <a:ext cx="11866967" cy="353943"/>
          </a:xfrm>
          <a:prstGeom prst="rect">
            <a:avLst/>
          </a:prstGeom>
          <a:noFill/>
        </p:spPr>
        <p:txBody>
          <a:bodyPr wrap="none" lIns="0" tIns="0" rIns="0" rtlCol="0">
            <a:spAutoFit/>
          </a:bodyPr>
          <a:lstStyle/>
          <a:p>
            <a:r>
              <a:rPr lang="en" altLang="zh-CN" sz="2000" b="1" i="0" dirty="0">
                <a:effectLst/>
                <a:latin typeface="Inter"/>
              </a:rPr>
              <a:t>3.</a:t>
            </a:r>
            <a:r>
              <a:rPr lang="zh-CN" altLang="en-US" sz="2000" b="1" i="0" dirty="0">
                <a:effectLst/>
                <a:latin typeface="Inter"/>
              </a:rPr>
              <a:t> </a:t>
            </a:r>
            <a:r>
              <a:rPr lang="en-US" altLang="zh-CN" sz="2000" b="1" dirty="0">
                <a:latin typeface="Inter"/>
              </a:rPr>
              <a:t>2</a:t>
            </a:r>
            <a:r>
              <a:rPr lang="zh-CN" altLang="en-US" sz="2000" b="1" dirty="0">
                <a:latin typeface="Inter"/>
              </a:rPr>
              <a:t> </a:t>
            </a:r>
            <a:r>
              <a:rPr lang="en" altLang="zh-CN" sz="2000" b="1" i="0" dirty="0">
                <a:effectLst/>
                <a:latin typeface="Inter"/>
              </a:rPr>
              <a:t>Empirical Case Studies</a:t>
            </a:r>
            <a:r>
              <a:rPr lang="zh-CN" altLang="en-US" sz="2000" b="1" i="0" dirty="0">
                <a:effectLst/>
                <a:latin typeface="Inter"/>
              </a:rPr>
              <a:t> </a:t>
            </a:r>
            <a:r>
              <a:rPr lang="en-US" altLang="zh-CN" sz="2000" b="1" dirty="0">
                <a:latin typeface="Inter"/>
              </a:rPr>
              <a:t>-</a:t>
            </a:r>
            <a:r>
              <a:rPr lang="zh-CN" altLang="en-US" sz="2000" b="1" dirty="0">
                <a:latin typeface="Inter"/>
              </a:rPr>
              <a:t> </a:t>
            </a:r>
            <a:r>
              <a:rPr lang="en-US" altLang="zh-CN" sz="2000" b="1" dirty="0">
                <a:latin typeface="Inter"/>
              </a:rPr>
              <a:t>Examine the relationship between financial news sentiment and stock price returns</a:t>
            </a:r>
            <a:endParaRPr lang="zh-CN" altLang="zh-CN" sz="2000" b="1" dirty="0">
              <a:latin typeface="Inter"/>
            </a:endParaRPr>
          </a:p>
        </p:txBody>
      </p:sp>
      <p:sp>
        <p:nvSpPr>
          <p:cNvPr id="3" name="PA_文本框 2">
            <a:extLst>
              <a:ext uri="{FF2B5EF4-FFF2-40B4-BE49-F238E27FC236}">
                <a16:creationId xmlns:a16="http://schemas.microsoft.com/office/drawing/2014/main" id="{BA63930F-91DA-89A8-BFD9-132D6E57F281}"/>
              </a:ext>
            </a:extLst>
          </p:cNvPr>
          <p:cNvSpPr txBox="1"/>
          <p:nvPr>
            <p:custDataLst>
              <p:tags r:id="rId1"/>
            </p:custDataLst>
          </p:nvPr>
        </p:nvSpPr>
        <p:spPr>
          <a:xfrm>
            <a:off x="-100404" y="850596"/>
            <a:ext cx="12213516" cy="3183521"/>
          </a:xfrm>
          <a:prstGeom prst="rect">
            <a:avLst/>
          </a:prstGeom>
          <a:noFill/>
        </p:spPr>
        <p:txBody>
          <a:bodyPr wrap="square" rtlCol="0">
            <a:noAutofit/>
          </a:bodyPr>
          <a:lstStyle/>
          <a:p>
            <a:pPr marL="285750" indent="-285750" algn="just">
              <a:lnSpc>
                <a:spcPct val="150000"/>
              </a:lnSpc>
              <a:buFont typeface="Wingdings" pitchFamily="2" charset="2"/>
              <a:buChar char="n"/>
            </a:pPr>
            <a:r>
              <a:rPr lang="en-US" altLang="zh-CN" sz="2000" b="1"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rPr>
              <a:t> Research Methodology</a:t>
            </a:r>
            <a:r>
              <a:rPr lang="en" altLang="zh-CN" sz="2000" b="0" i="0" dirty="0">
                <a:effectLst/>
                <a:latin typeface="Times New Roman" panose="02020603050405020304" pitchFamily="18" charset="0"/>
                <a:cs typeface="Times New Roman" panose="02020603050405020304" pitchFamily="18" charset="0"/>
              </a:rPr>
              <a:t> </a:t>
            </a:r>
            <a:endParaRPr lang="en-US" altLang="zh-CN" sz="2000" b="1" kern="100" dirty="0">
              <a:solidFill>
                <a:schemeClr val="tx2"/>
              </a:solidFill>
              <a:latin typeface="Times New Roman" panose="02020603050405020304" pitchFamily="18" charset="0"/>
              <a:ea typeface="DengXian"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en-US" altLang="zh-CN" sz="2000" kern="100" dirty="0">
                <a:effectLst/>
                <a:latin typeface="Times New Roman" panose="02020603050405020304" pitchFamily="18" charset="0"/>
                <a:ea typeface="DengXian" panose="02010600030101010101" pitchFamily="2" charset="-122"/>
                <a:cs typeface="Times New Roman" panose="02020603050405020304" pitchFamily="18" charset="0"/>
              </a:rPr>
              <a:t>Data collection: </a:t>
            </a:r>
            <a:r>
              <a:rPr lang="en" altLang="zh-CN" sz="2000" b="1" kern="100" dirty="0">
                <a:latin typeface="Times New Roman" panose="02020603050405020304" pitchFamily="18" charset="0"/>
                <a:ea typeface="DengXian" panose="02010600030101010101" pitchFamily="2" charset="-122"/>
                <a:cs typeface="Times New Roman" panose="02020603050405020304" pitchFamily="18" charset="0"/>
              </a:rPr>
              <a:t>Financial news headline data</a:t>
            </a:r>
            <a:r>
              <a:rPr lang="en" altLang="zh-CN" sz="2000" kern="100" dirty="0">
                <a:latin typeface="Times New Roman" panose="02020603050405020304" pitchFamily="18" charset="0"/>
                <a:ea typeface="DengXian" panose="02010600030101010101" pitchFamily="2" charset="-122"/>
                <a:cs typeface="Times New Roman" panose="02020603050405020304" pitchFamily="18" charset="0"/>
              </a:rPr>
              <a:t>, covering nearly 4 million pieces of corporate financial performance, major events, and more from 2009 to 2020 involving 6,000 listed companies. </a:t>
            </a:r>
            <a:r>
              <a:rPr lang="en-US" altLang="zh-CN" sz="2000" b="1" kern="100" dirty="0">
                <a:latin typeface="Times New Roman" panose="02020603050405020304" pitchFamily="18" charset="0"/>
                <a:ea typeface="DengXian" panose="02010600030101010101" pitchFamily="2" charset="-122"/>
                <a:cs typeface="Times New Roman" panose="02020603050405020304" pitchFamily="18" charset="0"/>
              </a:rPr>
              <a:t>A</a:t>
            </a:r>
            <a:r>
              <a:rPr lang="en" altLang="zh-CN" sz="2000" b="1" kern="100" dirty="0">
                <a:latin typeface="Times New Roman" panose="02020603050405020304" pitchFamily="18" charset="0"/>
                <a:ea typeface="DengXian" panose="02010600030101010101" pitchFamily="2" charset="-122"/>
                <a:cs typeface="Times New Roman" panose="02020603050405020304" pitchFamily="18" charset="0"/>
              </a:rPr>
              <a:t>ctual returns data</a:t>
            </a:r>
            <a:r>
              <a:rPr lang="zh-CN" altLang="en-US" sz="20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sz="2000" b="1" kern="100" dirty="0">
                <a:latin typeface="Times New Roman" panose="02020603050405020304" pitchFamily="18" charset="0"/>
                <a:ea typeface="DengXian" panose="02010600030101010101" pitchFamily="2" charset="-122"/>
                <a:cs typeface="Times New Roman" panose="02020603050405020304" pitchFamily="18" charset="0"/>
              </a:rPr>
              <a:t>in different time windows</a:t>
            </a:r>
            <a:r>
              <a:rPr lang="en" altLang="zh-CN" sz="2000" kern="100" dirty="0">
                <a:latin typeface="Times New Roman" panose="02020603050405020304" pitchFamily="18" charset="0"/>
                <a:ea typeface="DengXian" panose="02010600030101010101" pitchFamily="2" charset="-122"/>
                <a:cs typeface="Times New Roman" panose="02020603050405020304" pitchFamily="18" charset="0"/>
              </a:rPr>
              <a:t> (e.g., 1 day, 5 days, 10 days</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endParaRPr lang="en" altLang="zh-CN" sz="2000" kern="100" dirty="0">
              <a:latin typeface="Times New Roman" panose="02020603050405020304" pitchFamily="18" charset="0"/>
              <a:ea typeface="DengXian"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Variable definition: </a:t>
            </a:r>
          </a:p>
          <a:p>
            <a:pPr lvl="2" algn="just">
              <a:lnSpc>
                <a:spcPct val="150000"/>
              </a:lnSpc>
            </a:pP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①Key</a:t>
            </a:r>
            <a:r>
              <a:rPr lang="zh-CN" altLang="en-US" sz="2000"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variable:</a:t>
            </a:r>
            <a:r>
              <a:rPr lang="zh-CN" altLang="en-US" sz="2000"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sz="2000" kern="100" dirty="0">
                <a:latin typeface="Times New Roman" panose="02020603050405020304" pitchFamily="18" charset="0"/>
                <a:ea typeface="DengXian" panose="02010600030101010101" pitchFamily="2" charset="-122"/>
                <a:cs typeface="Times New Roman" panose="02020603050405020304" pitchFamily="18" charset="0"/>
              </a:rPr>
              <a:t>The sentiment of financial news, indicating positive, negative or neutral views on a company's future</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endParaRPr lang="en" altLang="zh-CN" sz="2000" kern="100" dirty="0">
              <a:latin typeface="Times New Roman" panose="02020603050405020304" pitchFamily="18" charset="0"/>
              <a:ea typeface="DengXian" panose="02010600030101010101" pitchFamily="2" charset="-122"/>
              <a:cs typeface="Times New Roman" panose="02020603050405020304" pitchFamily="18" charset="0"/>
            </a:endParaRPr>
          </a:p>
          <a:p>
            <a:pPr lvl="2" algn="just">
              <a:lnSpc>
                <a:spcPct val="150000"/>
              </a:lnSpc>
            </a:pP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②Explanatory variable:</a:t>
            </a:r>
            <a:r>
              <a:rPr lang="zh-CN" altLang="en-US" sz="2000"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sz="2000" b="0" i="0" dirty="0">
                <a:effectLst/>
                <a:latin typeface="Times New Roman" panose="02020603050405020304" pitchFamily="18" charset="0"/>
                <a:cs typeface="Times New Roman" panose="02020603050405020304" pitchFamily="18" charset="0"/>
              </a:rPr>
              <a:t>company‘s real stock return</a:t>
            </a:r>
            <a:r>
              <a:rPr lang="en-US" altLang="zh-CN" sz="2000" b="0" i="0" dirty="0">
                <a:effectLst/>
                <a:latin typeface="Times New Roman" panose="02020603050405020304" pitchFamily="18" charset="0"/>
                <a:cs typeface="Times New Roman" panose="02020603050405020304" pitchFamily="18" charset="0"/>
              </a:rPr>
              <a:t>,</a:t>
            </a:r>
            <a:r>
              <a:rPr lang="zh-CN" altLang="en-US" sz="2000" b="0" i="0" dirty="0">
                <a:effectLst/>
                <a:latin typeface="Times New Roman" panose="02020603050405020304" pitchFamily="18" charset="0"/>
                <a:cs typeface="Times New Roman" panose="02020603050405020304" pitchFamily="18" charset="0"/>
              </a:rPr>
              <a:t> </a:t>
            </a:r>
            <a:r>
              <a:rPr lang="en" altLang="zh-CN" sz="2000" b="0" i="0" dirty="0">
                <a:effectLst/>
                <a:latin typeface="Times New Roman" panose="02020603050405020304" pitchFamily="18" charset="0"/>
                <a:cs typeface="Times New Roman" panose="02020603050405020304" pitchFamily="18" charset="0"/>
              </a:rPr>
              <a:t>measur</a:t>
            </a:r>
            <a:r>
              <a:rPr lang="en-US" altLang="zh-CN" sz="2000" b="0" i="0" dirty="0">
                <a:effectLst/>
                <a:latin typeface="Times New Roman" panose="02020603050405020304" pitchFamily="18" charset="0"/>
                <a:cs typeface="Times New Roman" panose="02020603050405020304" pitchFamily="18" charset="0"/>
              </a:rPr>
              <a:t>ing</a:t>
            </a:r>
            <a:r>
              <a:rPr lang="en" altLang="zh-CN" sz="2000" b="0" i="0" dirty="0">
                <a:effectLst/>
                <a:latin typeface="Times New Roman" panose="02020603050405020304" pitchFamily="18" charset="0"/>
                <a:cs typeface="Times New Roman" panose="02020603050405020304" pitchFamily="18" charset="0"/>
              </a:rPr>
              <a:t> its post - news market performance.</a:t>
            </a:r>
            <a:endPar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endParaRPr>
          </a:p>
          <a:p>
            <a:pPr lvl="2" algn="just">
              <a:lnSpc>
                <a:spcPct val="150000"/>
              </a:lnSpc>
            </a:pP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③Control</a:t>
            </a:r>
            <a:r>
              <a:rPr lang="zh-CN" altLang="en-US" sz="2000"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variables:</a:t>
            </a:r>
            <a:r>
              <a:rPr lang="zh-CN" altLang="en-US" sz="2000"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sz="2000" b="0" i="0" dirty="0">
                <a:effectLst/>
                <a:latin typeface="Times New Roman" panose="02020603050405020304" pitchFamily="18" charset="0"/>
                <a:cs typeface="Times New Roman" panose="02020603050405020304" pitchFamily="18" charset="0"/>
              </a:rPr>
              <a:t>historical fundamentals (financial indicators, industry position, etc.)</a:t>
            </a:r>
          </a:p>
          <a:p>
            <a:pPr marL="742950" lvl="1" indent="-285750" algn="just">
              <a:lnSpc>
                <a:spcPct val="150000"/>
              </a:lnSpc>
              <a:buFont typeface="Arial" panose="020B0604020202020204" pitchFamily="34" charset="0"/>
              <a:buChar char="•"/>
            </a:pPr>
            <a:r>
              <a:rPr lang="en-US" altLang="zh-CN" sz="2000" kern="100" dirty="0">
                <a:effectLst/>
                <a:latin typeface="Times New Roman" panose="02020603050405020304" pitchFamily="18" charset="0"/>
                <a:ea typeface="DengXian" panose="02010600030101010101" pitchFamily="2" charset="-122"/>
                <a:cs typeface="Times New Roman" panose="02020603050405020304" pitchFamily="18" charset="0"/>
              </a:rPr>
              <a:t>Modeling</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sz="2000" kern="100" dirty="0">
                <a:latin typeface="Times New Roman" panose="02020603050405020304" pitchFamily="18" charset="0"/>
                <a:ea typeface="DengXian" panose="02010600030101010101" pitchFamily="2" charset="-122"/>
                <a:cs typeface="Times New Roman" panose="02020603050405020304" pitchFamily="18" charset="0"/>
              </a:rPr>
              <a:t> </a:t>
            </a:r>
            <a:r>
              <a:rPr lang="en" altLang="zh-CN" sz="2000" kern="100" dirty="0">
                <a:latin typeface="Times New Roman" panose="02020603050405020304" pitchFamily="18" charset="0"/>
                <a:ea typeface="DengXian" panose="02010600030101010101" pitchFamily="2" charset="-122"/>
                <a:cs typeface="Times New Roman" panose="02020603050405020304" pitchFamily="18" charset="0"/>
              </a:rPr>
              <a:t>Different LLMs (e.g., GPT - 3.5 - Turbo, GPT - 4o, GPT - 4o - mini) were used to analyze financial news headlines. With various prompting strategies, LLMs labeled headlines as positive, negative or neutral, and provided confidence and sentiment intensity scores. </a:t>
            </a:r>
          </a:p>
        </p:txBody>
      </p:sp>
    </p:spTree>
    <p:extLst>
      <p:ext uri="{BB962C8B-B14F-4D97-AF65-F5344CB8AC3E}">
        <p14:creationId xmlns:p14="http://schemas.microsoft.com/office/powerpoint/2010/main" val="3004546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1"/>
          <p:cNvSpPr txBox="1"/>
          <p:nvPr/>
        </p:nvSpPr>
        <p:spPr>
          <a:xfrm>
            <a:off x="162516" y="238970"/>
            <a:ext cx="11866967" cy="353943"/>
          </a:xfrm>
          <a:prstGeom prst="rect">
            <a:avLst/>
          </a:prstGeom>
          <a:noFill/>
        </p:spPr>
        <p:txBody>
          <a:bodyPr wrap="none" lIns="0" tIns="0" rIns="0" rtlCol="0">
            <a:spAutoFit/>
          </a:bodyPr>
          <a:lstStyle/>
          <a:p>
            <a:r>
              <a:rPr lang="en" altLang="zh-CN" sz="2000" b="1" i="0" dirty="0">
                <a:effectLst/>
                <a:latin typeface="Inter"/>
              </a:rPr>
              <a:t>3.</a:t>
            </a:r>
            <a:r>
              <a:rPr lang="zh-CN" altLang="en-US" sz="2000" b="1" i="0" dirty="0">
                <a:effectLst/>
                <a:latin typeface="Inter"/>
              </a:rPr>
              <a:t> </a:t>
            </a:r>
            <a:r>
              <a:rPr lang="en-US" altLang="zh-CN" sz="2000" b="1" dirty="0">
                <a:latin typeface="Inter"/>
              </a:rPr>
              <a:t>2</a:t>
            </a:r>
            <a:r>
              <a:rPr lang="zh-CN" altLang="en-US" sz="2000" b="1" dirty="0">
                <a:latin typeface="Inter"/>
              </a:rPr>
              <a:t> </a:t>
            </a:r>
            <a:r>
              <a:rPr lang="en" altLang="zh-CN" sz="2000" b="1" i="0" dirty="0">
                <a:effectLst/>
                <a:latin typeface="Inter"/>
              </a:rPr>
              <a:t>Empirical Case Studies</a:t>
            </a:r>
            <a:r>
              <a:rPr lang="zh-CN" altLang="en-US" sz="2000" b="1" i="0" dirty="0">
                <a:effectLst/>
                <a:latin typeface="Inter"/>
              </a:rPr>
              <a:t> </a:t>
            </a:r>
            <a:r>
              <a:rPr lang="en-US" altLang="zh-CN" sz="2000" b="1" dirty="0">
                <a:latin typeface="Inter"/>
              </a:rPr>
              <a:t>-</a:t>
            </a:r>
            <a:r>
              <a:rPr lang="zh-CN" altLang="en-US" sz="2000" b="1" dirty="0">
                <a:latin typeface="Inter"/>
              </a:rPr>
              <a:t> </a:t>
            </a:r>
            <a:r>
              <a:rPr lang="en-US" altLang="zh-CN" sz="2000" b="1" dirty="0">
                <a:latin typeface="Inter"/>
              </a:rPr>
              <a:t>Examine the relationship between financial news sentiment and stock price returns</a:t>
            </a:r>
            <a:endParaRPr lang="zh-CN" altLang="zh-CN" sz="2000" b="1" dirty="0">
              <a:latin typeface="Inter"/>
            </a:endParaRPr>
          </a:p>
        </p:txBody>
      </p:sp>
      <p:sp>
        <p:nvSpPr>
          <p:cNvPr id="3" name="PA_文本框 2">
            <a:extLst>
              <a:ext uri="{FF2B5EF4-FFF2-40B4-BE49-F238E27FC236}">
                <a16:creationId xmlns:a16="http://schemas.microsoft.com/office/drawing/2014/main" id="{BA63930F-91DA-89A8-BFD9-132D6E57F281}"/>
              </a:ext>
            </a:extLst>
          </p:cNvPr>
          <p:cNvSpPr txBox="1"/>
          <p:nvPr>
            <p:custDataLst>
              <p:tags r:id="rId1"/>
            </p:custDataLst>
          </p:nvPr>
        </p:nvSpPr>
        <p:spPr>
          <a:xfrm>
            <a:off x="0" y="689731"/>
            <a:ext cx="12192000" cy="3183521"/>
          </a:xfrm>
          <a:prstGeom prst="rect">
            <a:avLst/>
          </a:prstGeom>
          <a:noFill/>
        </p:spPr>
        <p:txBody>
          <a:bodyPr wrap="square" rtlCol="0">
            <a:noAutofit/>
          </a:bodyPr>
          <a:lstStyle/>
          <a:p>
            <a:pPr marL="285750" indent="-285750" algn="l">
              <a:lnSpc>
                <a:spcPct val="150000"/>
              </a:lnSpc>
              <a:buFont typeface="Wingdings" pitchFamily="2" charset="2"/>
              <a:buChar char="n"/>
            </a:pPr>
            <a:r>
              <a:rPr lang="en-US" altLang="zh-CN" sz="1900" b="1" kern="100" dirty="0">
                <a:solidFill>
                  <a:schemeClr val="tx2"/>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 altLang="zh-CN" sz="1900" b="1" i="0" dirty="0">
                <a:solidFill>
                  <a:schemeClr val="tx2"/>
                </a:solidFill>
                <a:effectLst/>
                <a:latin typeface="Times New Roman" panose="02020603050405020304" pitchFamily="18" charset="0"/>
                <a:cs typeface="Times New Roman" panose="02020603050405020304" pitchFamily="18" charset="0"/>
              </a:rPr>
              <a:t>Practical </a:t>
            </a:r>
            <a:r>
              <a:rPr lang="en-US" altLang="zh-CN" sz="1900" b="1" i="0" dirty="0">
                <a:solidFill>
                  <a:schemeClr val="tx2"/>
                </a:solidFill>
                <a:effectLst/>
                <a:latin typeface="Times New Roman" panose="02020603050405020304" pitchFamily="18" charset="0"/>
                <a:cs typeface="Times New Roman" panose="02020603050405020304" pitchFamily="18" charset="0"/>
              </a:rPr>
              <a:t>P</a:t>
            </a:r>
            <a:r>
              <a:rPr lang="en" altLang="zh-CN" sz="1900" b="1" i="0" dirty="0">
                <a:solidFill>
                  <a:schemeClr val="tx2"/>
                </a:solidFill>
                <a:effectLst/>
                <a:latin typeface="Times New Roman" panose="02020603050405020304" pitchFamily="18" charset="0"/>
                <a:cs typeface="Times New Roman" panose="02020603050405020304" pitchFamily="18" charset="0"/>
              </a:rPr>
              <a:t>rocess</a:t>
            </a:r>
          </a:p>
          <a:p>
            <a:pPr lvl="1">
              <a:lnSpc>
                <a:spcPct val="150000"/>
              </a:lnSpc>
              <a:buFont typeface="Arial" panose="020B0604020202020204" pitchFamily="34" charset="0"/>
              <a:buChar char="•"/>
            </a:pPr>
            <a:r>
              <a:rPr lang="en" altLang="zh-CN" sz="1900" b="1" i="0" dirty="0">
                <a:solidFill>
                  <a:srgbClr val="222222"/>
                </a:solidFill>
                <a:effectLst/>
                <a:latin typeface="Times New Roman" panose="02020603050405020304" pitchFamily="18" charset="0"/>
                <a:cs typeface="Times New Roman" panose="02020603050405020304" pitchFamily="18" charset="0"/>
              </a:rPr>
              <a:t>Cue </a:t>
            </a:r>
            <a:r>
              <a:rPr lang="en-US" altLang="zh-CN" sz="1900" b="1" i="0" dirty="0">
                <a:solidFill>
                  <a:srgbClr val="222222"/>
                </a:solidFill>
                <a:effectLst/>
                <a:latin typeface="Times New Roman" panose="02020603050405020304" pitchFamily="18" charset="0"/>
                <a:cs typeface="Times New Roman" panose="02020603050405020304" pitchFamily="18" charset="0"/>
              </a:rPr>
              <a:t>S</a:t>
            </a:r>
            <a:r>
              <a:rPr lang="en" altLang="zh-CN" sz="1900" b="1" i="0" dirty="0">
                <a:solidFill>
                  <a:srgbClr val="222222"/>
                </a:solidFill>
                <a:effectLst/>
                <a:latin typeface="Times New Roman" panose="02020603050405020304" pitchFamily="18" charset="0"/>
                <a:cs typeface="Times New Roman" panose="02020603050405020304" pitchFamily="18" charset="0"/>
              </a:rPr>
              <a:t>trategy </a:t>
            </a:r>
            <a:r>
              <a:rPr lang="en-US" altLang="zh-CN" sz="1900" b="1" dirty="0">
                <a:solidFill>
                  <a:srgbClr val="222222"/>
                </a:solidFill>
                <a:latin typeface="Times New Roman" panose="02020603050405020304" pitchFamily="18" charset="0"/>
                <a:cs typeface="Times New Roman" panose="02020603050405020304" pitchFamily="18" charset="0"/>
              </a:rPr>
              <a:t>D</a:t>
            </a:r>
            <a:r>
              <a:rPr lang="en" altLang="zh-CN" sz="1900" b="1" i="0" dirty="0">
                <a:solidFill>
                  <a:srgbClr val="222222"/>
                </a:solidFill>
                <a:effectLst/>
                <a:latin typeface="Times New Roman" panose="02020603050405020304" pitchFamily="18" charset="0"/>
                <a:cs typeface="Times New Roman" panose="02020603050405020304" pitchFamily="18" charset="0"/>
              </a:rPr>
              <a:t>esign</a:t>
            </a:r>
            <a:r>
              <a:rPr lang="en" altLang="zh-CN" sz="1900" b="0" i="0" dirty="0">
                <a:solidFill>
                  <a:srgbClr val="222222"/>
                </a:solidFill>
                <a:effectLst/>
                <a:latin typeface="Times New Roman" panose="02020603050405020304" pitchFamily="18" charset="0"/>
                <a:cs typeface="Times New Roman" panose="02020603050405020304" pitchFamily="18" charset="0"/>
              </a:rPr>
              <a:t>: Two types of cue strategies were designed. </a:t>
            </a:r>
            <a:r>
              <a:rPr lang="en" altLang="zh-CN" sz="1900" i="0" dirty="0">
                <a:solidFill>
                  <a:srgbClr val="222222"/>
                </a:solidFill>
                <a:effectLst/>
                <a:latin typeface="Times New Roman" panose="02020603050405020304" pitchFamily="18" charset="0"/>
                <a:cs typeface="Times New Roman" panose="02020603050405020304" pitchFamily="18" charset="0"/>
              </a:rPr>
              <a:t>One </a:t>
            </a:r>
            <a:r>
              <a:rPr lang="en" altLang="zh-CN" sz="1900" b="0" i="0" dirty="0">
                <a:solidFill>
                  <a:srgbClr val="222222"/>
                </a:solidFill>
                <a:effectLst/>
                <a:latin typeface="Times New Roman" panose="02020603050405020304" pitchFamily="18" charset="0"/>
                <a:cs typeface="Times New Roman" panose="02020603050405020304" pitchFamily="18" charset="0"/>
              </a:rPr>
              <a:t>is </a:t>
            </a:r>
            <a:r>
              <a:rPr lang="en" altLang="zh-CN" sz="1900" b="1" i="0" dirty="0">
                <a:solidFill>
                  <a:srgbClr val="222222"/>
                </a:solidFill>
                <a:effectLst/>
                <a:latin typeface="Times New Roman" panose="02020603050405020304" pitchFamily="18" charset="0"/>
                <a:cs typeface="Times New Roman" panose="02020603050405020304" pitchFamily="18" charset="0"/>
              </a:rPr>
              <a:t>attaching different “roles” </a:t>
            </a:r>
            <a:r>
              <a:rPr lang="en" altLang="zh-CN" sz="1900" b="0" i="0" dirty="0">
                <a:solidFill>
                  <a:srgbClr val="222222"/>
                </a:solidFill>
                <a:effectLst/>
                <a:latin typeface="Times New Roman" panose="02020603050405020304" pitchFamily="18" charset="0"/>
                <a:cs typeface="Times New Roman" panose="02020603050405020304" pitchFamily="18" charset="0"/>
              </a:rPr>
              <a:t>(e.g., “knowledgeable economic agents”, “financial experts”) to guide LLMs from diverse perspectives. </a:t>
            </a:r>
            <a:r>
              <a:rPr lang="en" altLang="zh-CN" sz="1900" i="0" dirty="0">
                <a:solidFill>
                  <a:srgbClr val="222222"/>
                </a:solidFill>
                <a:effectLst/>
                <a:latin typeface="Times New Roman" panose="02020603050405020304" pitchFamily="18" charset="0"/>
                <a:cs typeface="Times New Roman" panose="02020603050405020304" pitchFamily="18" charset="0"/>
              </a:rPr>
              <a:t>The other </a:t>
            </a:r>
            <a:r>
              <a:rPr lang="en" altLang="zh-CN" sz="1900" b="0" i="0" dirty="0">
                <a:solidFill>
                  <a:srgbClr val="222222"/>
                </a:solidFill>
                <a:effectLst/>
                <a:latin typeface="Times New Roman" panose="02020603050405020304" pitchFamily="18" charset="0"/>
                <a:cs typeface="Times New Roman" panose="02020603050405020304" pitchFamily="18" charset="0"/>
              </a:rPr>
              <a:t>is </a:t>
            </a:r>
            <a:r>
              <a:rPr lang="en" altLang="zh-CN" sz="1900" b="1" i="0" dirty="0">
                <a:solidFill>
                  <a:srgbClr val="222222"/>
                </a:solidFill>
                <a:effectLst/>
                <a:latin typeface="Times New Roman" panose="02020603050405020304" pitchFamily="18" charset="0"/>
                <a:cs typeface="Times New Roman" panose="02020603050405020304" pitchFamily="18" charset="0"/>
              </a:rPr>
              <a:t>adding prompt modifiers</a:t>
            </a:r>
            <a:r>
              <a:rPr lang="en" altLang="zh-CN" sz="1900" b="0" i="0" dirty="0">
                <a:solidFill>
                  <a:srgbClr val="222222"/>
                </a:solidFill>
                <a:effectLst/>
                <a:latin typeface="Times New Roman" panose="02020603050405020304" pitchFamily="18" charset="0"/>
                <a:cs typeface="Times New Roman" panose="02020603050405020304" pitchFamily="18" charset="0"/>
              </a:rPr>
              <a:t> (e.g., “think carefully”, “think step - by - step and explain”) to change LLMs' thinking and answering modes.</a:t>
            </a:r>
          </a:p>
          <a:p>
            <a:pPr lvl="1">
              <a:lnSpc>
                <a:spcPct val="150000"/>
              </a:lnSpc>
              <a:buFont typeface="Arial" panose="020B0604020202020204" pitchFamily="34" charset="0"/>
              <a:buChar char="•"/>
            </a:pPr>
            <a:endParaRPr lang="en" altLang="zh-CN" sz="1900" b="0" i="0" dirty="0">
              <a:solidFill>
                <a:srgbClr val="222222"/>
              </a:solidFill>
              <a:effectLst/>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en" altLang="zh-CN" sz="1900" b="1" i="0" dirty="0">
                <a:solidFill>
                  <a:srgbClr val="222222"/>
                </a:solidFill>
                <a:effectLst/>
                <a:latin typeface="Times New Roman" panose="02020603050405020304" pitchFamily="18" charset="0"/>
                <a:cs typeface="Times New Roman" panose="02020603050405020304" pitchFamily="18" charset="0"/>
              </a:rPr>
              <a:t>Difference </a:t>
            </a:r>
            <a:r>
              <a:rPr lang="en-US" altLang="zh-CN" sz="1900" b="1" i="0" dirty="0">
                <a:solidFill>
                  <a:srgbClr val="222222"/>
                </a:solidFill>
                <a:effectLst/>
                <a:latin typeface="Times New Roman" panose="02020603050405020304" pitchFamily="18" charset="0"/>
                <a:cs typeface="Times New Roman" panose="02020603050405020304" pitchFamily="18" charset="0"/>
              </a:rPr>
              <a:t>A</a:t>
            </a:r>
            <a:r>
              <a:rPr lang="en" altLang="zh-CN" sz="1900" b="1" i="0" dirty="0">
                <a:solidFill>
                  <a:srgbClr val="222222"/>
                </a:solidFill>
                <a:effectLst/>
                <a:latin typeface="Times New Roman" panose="02020603050405020304" pitchFamily="18" charset="0"/>
                <a:cs typeface="Times New Roman" panose="02020603050405020304" pitchFamily="18" charset="0"/>
              </a:rPr>
              <a:t>nalysis of </a:t>
            </a:r>
            <a:r>
              <a:rPr lang="en-US" altLang="zh-CN" sz="1900" b="1" dirty="0">
                <a:solidFill>
                  <a:srgbClr val="222222"/>
                </a:solidFill>
                <a:latin typeface="Times New Roman" panose="02020603050405020304" pitchFamily="18" charset="0"/>
                <a:cs typeface="Times New Roman" panose="02020603050405020304" pitchFamily="18" charset="0"/>
              </a:rPr>
              <a:t>R</a:t>
            </a:r>
            <a:r>
              <a:rPr lang="en" altLang="zh-CN" sz="1900" b="1" i="0" dirty="0">
                <a:solidFill>
                  <a:srgbClr val="222222"/>
                </a:solidFill>
                <a:effectLst/>
                <a:latin typeface="Times New Roman" panose="02020603050405020304" pitchFamily="18" charset="0"/>
                <a:cs typeface="Times New Roman" panose="02020603050405020304" pitchFamily="18" charset="0"/>
              </a:rPr>
              <a:t>esults</a:t>
            </a:r>
            <a:r>
              <a:rPr lang="zh-CN" altLang="en-US" sz="1900" b="1" i="0" dirty="0">
                <a:solidFill>
                  <a:srgbClr val="222222"/>
                </a:solidFill>
                <a:effectLst/>
                <a:latin typeface="Times New Roman" panose="02020603050405020304" pitchFamily="18" charset="0"/>
                <a:cs typeface="Times New Roman" panose="02020603050405020304" pitchFamily="18" charset="0"/>
              </a:rPr>
              <a:t>：</a:t>
            </a:r>
            <a:r>
              <a:rPr lang="en" altLang="zh-CN" sz="1900" dirty="0">
                <a:solidFill>
                  <a:srgbClr val="222222"/>
                </a:solidFill>
                <a:latin typeface="Times New Roman" panose="02020603050405020304" pitchFamily="18" charset="0"/>
                <a:cs typeface="Times New Roman" panose="02020603050405020304" pitchFamily="18" charset="0"/>
              </a:rPr>
              <a:t>There exist</a:t>
            </a:r>
            <a:r>
              <a:rPr lang="zh-CN" altLang="en-US" sz="1900" dirty="0">
                <a:solidFill>
                  <a:srgbClr val="222222"/>
                </a:solidFill>
                <a:latin typeface="Times New Roman" panose="02020603050405020304" pitchFamily="18" charset="0"/>
                <a:cs typeface="Times New Roman" panose="02020603050405020304" pitchFamily="18" charset="0"/>
              </a:rPr>
              <a:t> </a:t>
            </a:r>
            <a:r>
              <a:rPr lang="en-US" altLang="zh-CN" sz="1900" dirty="0">
                <a:solidFill>
                  <a:srgbClr val="222222"/>
                </a:solidFill>
                <a:latin typeface="Times New Roman" panose="02020603050405020304" pitchFamily="18" charset="0"/>
                <a:cs typeface="Times New Roman" panose="02020603050405020304" pitchFamily="18" charset="0"/>
              </a:rPr>
              <a:t>large</a:t>
            </a:r>
            <a:r>
              <a:rPr lang="zh-CN" altLang="en-US" sz="1900" dirty="0">
                <a:solidFill>
                  <a:srgbClr val="222222"/>
                </a:solidFill>
                <a:latin typeface="Times New Roman" panose="02020603050405020304" pitchFamily="18" charset="0"/>
                <a:cs typeface="Times New Roman" panose="02020603050405020304" pitchFamily="18" charset="0"/>
              </a:rPr>
              <a:t> </a:t>
            </a:r>
            <a:r>
              <a:rPr lang="en" altLang="zh-CN" sz="1900" dirty="0">
                <a:solidFill>
                  <a:srgbClr val="222222"/>
                </a:solidFill>
                <a:latin typeface="Times New Roman" panose="02020603050405020304" pitchFamily="18" charset="0"/>
                <a:cs typeface="Times New Roman" panose="02020603050405020304" pitchFamily="18" charset="0"/>
              </a:rPr>
              <a:t>differences in LLMs' labels under different prompting strategies. For example, GPT - 3.5 - Turbo generated 91.6% identical tags under “successful trader” and “economic expert” roles. Similar results were seen in GPT - 4o and GPT - 4o - mini, indicating </a:t>
            </a:r>
            <a:r>
              <a:rPr lang="en" altLang="zh-CN" sz="1900" b="1" dirty="0">
                <a:solidFill>
                  <a:srgbClr val="222222"/>
                </a:solidFill>
                <a:latin typeface="Times New Roman" panose="02020603050405020304" pitchFamily="18" charset="0"/>
                <a:cs typeface="Times New Roman" panose="02020603050405020304" pitchFamily="18" charset="0"/>
              </a:rPr>
              <a:t>LLM output is sensitive to prompt strategies. </a:t>
            </a:r>
          </a:p>
          <a:p>
            <a:pPr lvl="1">
              <a:lnSpc>
                <a:spcPct val="150000"/>
              </a:lnSpc>
              <a:buFont typeface="Arial" panose="020B0604020202020204" pitchFamily="34" charset="0"/>
              <a:buChar char="•"/>
            </a:pPr>
            <a:endParaRPr lang="en" altLang="zh-CN" sz="1900" dirty="0">
              <a:solidFill>
                <a:srgbClr val="222222"/>
              </a:solidFill>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en" altLang="zh-CN" sz="1900" b="1" i="0" dirty="0">
                <a:solidFill>
                  <a:srgbClr val="222222"/>
                </a:solidFill>
                <a:effectLst/>
                <a:latin typeface="Times New Roman" panose="02020603050405020304" pitchFamily="18" charset="0"/>
                <a:cs typeface="Times New Roman" panose="02020603050405020304" pitchFamily="18" charset="0"/>
              </a:rPr>
              <a:t>Interpretation of </a:t>
            </a:r>
            <a:r>
              <a:rPr lang="en-US" altLang="zh-CN" sz="1900" b="1" i="0" dirty="0">
                <a:solidFill>
                  <a:srgbClr val="222222"/>
                </a:solidFill>
                <a:effectLst/>
                <a:latin typeface="Times New Roman" panose="02020603050405020304" pitchFamily="18" charset="0"/>
                <a:cs typeface="Times New Roman" panose="02020603050405020304" pitchFamily="18" charset="0"/>
              </a:rPr>
              <a:t>R</a:t>
            </a:r>
            <a:r>
              <a:rPr lang="en" altLang="zh-CN" sz="1900" b="1" i="0" dirty="0">
                <a:solidFill>
                  <a:srgbClr val="222222"/>
                </a:solidFill>
                <a:effectLst/>
                <a:latin typeface="Times New Roman" panose="02020603050405020304" pitchFamily="18" charset="0"/>
                <a:cs typeface="Times New Roman" panose="02020603050405020304" pitchFamily="18" charset="0"/>
              </a:rPr>
              <a:t>egression results</a:t>
            </a:r>
            <a:r>
              <a:rPr lang="en" altLang="zh-CN" sz="1900" b="0" i="0" dirty="0">
                <a:solidFill>
                  <a:srgbClr val="222222"/>
                </a:solidFill>
                <a:effectLst/>
                <a:latin typeface="Times New Roman" panose="02020603050405020304" pitchFamily="18" charset="0"/>
                <a:cs typeface="Times New Roman" panose="02020603050405020304" pitchFamily="18" charset="0"/>
              </a:rPr>
              <a:t>: </a:t>
            </a:r>
            <a:r>
              <a:rPr lang="en-US" altLang="zh-CN" sz="1900" dirty="0">
                <a:solidFill>
                  <a:srgbClr val="222222"/>
                </a:solidFill>
                <a:latin typeface="Times New Roman" panose="02020603050405020304" pitchFamily="18" charset="0"/>
                <a:cs typeface="Times New Roman" panose="02020603050405020304" pitchFamily="18" charset="0"/>
              </a:rPr>
              <a:t>A</a:t>
            </a:r>
            <a:r>
              <a:rPr lang="en" altLang="zh-CN" sz="1900" b="0" i="0" dirty="0">
                <a:solidFill>
                  <a:srgbClr val="222222"/>
                </a:solidFill>
                <a:effectLst/>
                <a:latin typeface="Times New Roman" panose="02020603050405020304" pitchFamily="18" charset="0"/>
                <a:cs typeface="Times New Roman" panose="02020603050405020304" pitchFamily="18" charset="0"/>
              </a:rPr>
              <a:t>djusting the prompting strategy or replacing the LLM can cause significant regression result differences</a:t>
            </a:r>
            <a:r>
              <a:rPr lang="en-US" altLang="zh-CN" sz="1900" b="0" i="0" dirty="0">
                <a:solidFill>
                  <a:srgbClr val="222222"/>
                </a:solidFill>
                <a:effectLst/>
                <a:latin typeface="Times New Roman" panose="02020603050405020304" pitchFamily="18" charset="0"/>
                <a:cs typeface="Times New Roman" panose="02020603050405020304" pitchFamily="18" charset="0"/>
              </a:rPr>
              <a:t>.</a:t>
            </a:r>
            <a:endParaRPr lang="en" altLang="zh-CN" sz="1900" b="0" i="0" dirty="0">
              <a:solidFill>
                <a:srgbClr val="222222"/>
              </a:solidFill>
              <a:effectLst/>
              <a:latin typeface="Times New Roman" panose="02020603050405020304" pitchFamily="18" charset="0"/>
              <a:cs typeface="Times New Roman" panose="02020603050405020304" pitchFamily="18" charset="0"/>
            </a:endParaRPr>
          </a:p>
          <a:p>
            <a:pPr algn="l">
              <a:lnSpc>
                <a:spcPct val="150000"/>
              </a:lnSpc>
            </a:pPr>
            <a:endParaRPr lang="en" altLang="zh-CN" sz="1900" kern="100" dirty="0">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08109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1"/>
          <p:cNvSpPr txBox="1"/>
          <p:nvPr/>
        </p:nvSpPr>
        <p:spPr>
          <a:xfrm>
            <a:off x="0" y="238970"/>
            <a:ext cx="11866967" cy="353943"/>
          </a:xfrm>
          <a:prstGeom prst="rect">
            <a:avLst/>
          </a:prstGeom>
          <a:noFill/>
        </p:spPr>
        <p:txBody>
          <a:bodyPr wrap="none" lIns="0" tIns="0" rIns="0" rtlCol="0">
            <a:spAutoFit/>
          </a:bodyPr>
          <a:lstStyle/>
          <a:p>
            <a:r>
              <a:rPr lang="en" altLang="zh-CN" sz="2000" b="1" i="0" dirty="0">
                <a:effectLst/>
                <a:latin typeface="Inter"/>
              </a:rPr>
              <a:t>3.</a:t>
            </a:r>
            <a:r>
              <a:rPr lang="zh-CN" altLang="en-US" sz="2000" b="1" i="0" dirty="0">
                <a:effectLst/>
                <a:latin typeface="Inter"/>
              </a:rPr>
              <a:t> </a:t>
            </a:r>
            <a:r>
              <a:rPr lang="en-US" altLang="zh-CN" sz="2000" b="1" dirty="0">
                <a:latin typeface="Inter"/>
              </a:rPr>
              <a:t>2</a:t>
            </a:r>
            <a:r>
              <a:rPr lang="zh-CN" altLang="en-US" sz="2000" b="1" dirty="0">
                <a:latin typeface="Inter"/>
              </a:rPr>
              <a:t> </a:t>
            </a:r>
            <a:r>
              <a:rPr lang="en" altLang="zh-CN" sz="2000" b="1" i="0" dirty="0">
                <a:effectLst/>
                <a:latin typeface="Inter"/>
              </a:rPr>
              <a:t>Empirical Case Studies</a:t>
            </a:r>
            <a:r>
              <a:rPr lang="zh-CN" altLang="en-US" sz="2000" b="1" i="0" dirty="0">
                <a:effectLst/>
                <a:latin typeface="Inter"/>
              </a:rPr>
              <a:t> </a:t>
            </a:r>
            <a:r>
              <a:rPr lang="en-US" altLang="zh-CN" sz="2000" b="1" dirty="0">
                <a:latin typeface="Inter"/>
              </a:rPr>
              <a:t>-</a:t>
            </a:r>
            <a:r>
              <a:rPr lang="zh-CN" altLang="en-US" sz="2000" b="1" dirty="0">
                <a:latin typeface="Inter"/>
              </a:rPr>
              <a:t> </a:t>
            </a:r>
            <a:r>
              <a:rPr lang="en-US" altLang="zh-CN" sz="2000" b="1" dirty="0">
                <a:latin typeface="Inter"/>
              </a:rPr>
              <a:t>Examine the relationship between financial news sentiment and stock price returns</a:t>
            </a:r>
            <a:endParaRPr lang="zh-CN" altLang="zh-CN" sz="2000" b="1" dirty="0">
              <a:latin typeface="Inter"/>
            </a:endParaRPr>
          </a:p>
        </p:txBody>
      </p:sp>
      <p:sp>
        <p:nvSpPr>
          <p:cNvPr id="3" name="PA_文本框 2">
            <a:extLst>
              <a:ext uri="{FF2B5EF4-FFF2-40B4-BE49-F238E27FC236}">
                <a16:creationId xmlns:a16="http://schemas.microsoft.com/office/drawing/2014/main" id="{BA63930F-91DA-89A8-BFD9-132D6E57F281}"/>
              </a:ext>
            </a:extLst>
          </p:cNvPr>
          <p:cNvSpPr txBox="1"/>
          <p:nvPr>
            <p:custDataLst>
              <p:tags r:id="rId1"/>
            </p:custDataLst>
          </p:nvPr>
        </p:nvSpPr>
        <p:spPr>
          <a:xfrm>
            <a:off x="139849" y="807566"/>
            <a:ext cx="11912301" cy="3183521"/>
          </a:xfrm>
          <a:prstGeom prst="rect">
            <a:avLst/>
          </a:prstGeom>
          <a:noFill/>
        </p:spPr>
        <p:txBody>
          <a:bodyPr wrap="square" rtlCol="0">
            <a:noAutofit/>
          </a:bodyPr>
          <a:lstStyle/>
          <a:p>
            <a:pPr marL="285750" indent="-285750">
              <a:lnSpc>
                <a:spcPct val="150000"/>
              </a:lnSpc>
              <a:buFont typeface="Wingdings" pitchFamily="2" charset="2"/>
              <a:buChar char="n"/>
            </a:pPr>
            <a:r>
              <a:rPr lang="en" altLang="zh-CN" sz="2000" b="1" i="0" dirty="0">
                <a:solidFill>
                  <a:schemeClr val="tx2"/>
                </a:solidFill>
                <a:effectLst/>
                <a:latin typeface="Times New Roman" panose="02020603050405020304" pitchFamily="18" charset="0"/>
                <a:cs typeface="Times New Roman" panose="02020603050405020304" pitchFamily="18" charset="0"/>
              </a:rPr>
              <a:t>Research conclusions and inspirations</a:t>
            </a:r>
          </a:p>
          <a:p>
            <a:pPr marL="285750" indent="-285750">
              <a:lnSpc>
                <a:spcPct val="150000"/>
              </a:lnSpc>
              <a:buFont typeface="Wingdings" pitchFamily="2" charset="2"/>
              <a:buChar char="n"/>
            </a:pPr>
            <a:endParaRPr lang="en" altLang="zh-CN" sz="2000" b="1" i="0" dirty="0">
              <a:solidFill>
                <a:srgbClr val="222222"/>
              </a:solidFill>
              <a:effectLst/>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en" altLang="zh-CN" sz="2000" b="1" i="0" dirty="0">
                <a:solidFill>
                  <a:srgbClr val="222222"/>
                </a:solidFill>
                <a:effectLst/>
                <a:latin typeface="Times New Roman" panose="02020603050405020304" pitchFamily="18" charset="0"/>
                <a:cs typeface="Times New Roman" panose="02020603050405020304" pitchFamily="18" charset="0"/>
              </a:rPr>
              <a:t>Research </a:t>
            </a:r>
            <a:r>
              <a:rPr lang="en-US" altLang="zh-CN" sz="2000" b="1" i="0" dirty="0">
                <a:solidFill>
                  <a:srgbClr val="222222"/>
                </a:solidFill>
                <a:effectLst/>
                <a:latin typeface="Times New Roman" panose="02020603050405020304" pitchFamily="18" charset="0"/>
                <a:cs typeface="Times New Roman" panose="02020603050405020304" pitchFamily="18" charset="0"/>
              </a:rPr>
              <a:t>C</a:t>
            </a:r>
            <a:r>
              <a:rPr lang="en" altLang="zh-CN" sz="2000" b="1" i="0" dirty="0">
                <a:solidFill>
                  <a:srgbClr val="222222"/>
                </a:solidFill>
                <a:effectLst/>
                <a:latin typeface="Times New Roman" panose="02020603050405020304" pitchFamily="18" charset="0"/>
                <a:cs typeface="Times New Roman" panose="02020603050405020304" pitchFamily="18" charset="0"/>
              </a:rPr>
              <a:t>onclusion</a:t>
            </a:r>
            <a:r>
              <a:rPr lang="en" altLang="zh-CN" sz="2000" b="0" i="0" dirty="0">
                <a:solidFill>
                  <a:srgbClr val="222222"/>
                </a:solidFill>
                <a:effectLst/>
                <a:latin typeface="Times New Roman" panose="02020603050405020304" pitchFamily="18" charset="0"/>
                <a:cs typeface="Times New Roman" panose="02020603050405020304" pitchFamily="18" charset="0"/>
              </a:rPr>
              <a:t>: </a:t>
            </a:r>
            <a:r>
              <a:rPr lang="en" altLang="zh-CN" sz="2000" b="0" i="0" dirty="0">
                <a:effectLst/>
                <a:latin typeface="Times New Roman" panose="02020603050405020304" pitchFamily="18" charset="0"/>
                <a:cs typeface="Times New Roman" panose="02020603050405020304" pitchFamily="18" charset="0"/>
              </a:rPr>
              <a:t>Different LLMs and prompting strategies lead to huge discrepancies, altering the economic interpretation of the relationship between financial news sentiment and stock price returns and influencing investment decisions. </a:t>
            </a:r>
            <a:r>
              <a:rPr lang="en" altLang="zh-CN" sz="2000" b="1" i="0" dirty="0">
                <a:effectLst/>
                <a:latin typeface="Times New Roman" panose="02020603050405020304" pitchFamily="18" charset="0"/>
                <a:cs typeface="Times New Roman" panose="02020603050405020304" pitchFamily="18" charset="0"/>
              </a:rPr>
              <a:t>LLMs show instability</a:t>
            </a:r>
            <a:r>
              <a:rPr lang="en" altLang="zh-CN" sz="2000" b="0" i="0" dirty="0">
                <a:effectLst/>
                <a:latin typeface="Times New Roman" panose="02020603050405020304" pitchFamily="18" charset="0"/>
                <a:cs typeface="Times New Roman" panose="02020603050405020304" pitchFamily="18" charset="0"/>
              </a:rPr>
              <a:t> in such tasks, </a:t>
            </a:r>
            <a:r>
              <a:rPr lang="en" altLang="zh-CN" sz="2000" b="1" i="0" dirty="0">
                <a:effectLst/>
                <a:latin typeface="Times New Roman" panose="02020603050405020304" pitchFamily="18" charset="0"/>
                <a:cs typeface="Times New Roman" panose="02020603050405020304" pitchFamily="18" charset="0"/>
              </a:rPr>
              <a:t>with outputs highly affected by model selection and prompting, making it hard to reflect the true relationship.</a:t>
            </a:r>
          </a:p>
          <a:p>
            <a:pPr lvl="1">
              <a:lnSpc>
                <a:spcPct val="150000"/>
              </a:lnSpc>
              <a:buFont typeface="Arial" panose="020B0604020202020204" pitchFamily="34" charset="0"/>
              <a:buChar char="•"/>
            </a:pPr>
            <a:endParaRPr lang="en" altLang="zh-CN" sz="2000" b="0" i="0" dirty="0">
              <a:solidFill>
                <a:srgbClr val="222222"/>
              </a:solidFill>
              <a:effectLst/>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en" altLang="zh-CN" sz="2000" b="1" i="0" dirty="0">
                <a:solidFill>
                  <a:srgbClr val="222222"/>
                </a:solidFill>
                <a:effectLst/>
                <a:latin typeface="Times New Roman" panose="02020603050405020304" pitchFamily="18" charset="0"/>
                <a:cs typeface="Times New Roman" panose="02020603050405020304" pitchFamily="18" charset="0"/>
              </a:rPr>
              <a:t>Revelation</a:t>
            </a:r>
            <a:r>
              <a:rPr lang="en" altLang="zh-CN" sz="2000" b="0" i="0" dirty="0">
                <a:solidFill>
                  <a:srgbClr val="222222"/>
                </a:solidFill>
                <a:effectLst/>
                <a:latin typeface="Times New Roman" panose="02020603050405020304" pitchFamily="18" charset="0"/>
                <a:cs typeface="Times New Roman" panose="02020603050405020304" pitchFamily="18" charset="0"/>
              </a:rPr>
              <a:t>: </a:t>
            </a:r>
            <a:r>
              <a:rPr lang="en" altLang="zh-CN" sz="2000" b="0" i="0" dirty="0">
                <a:effectLst/>
                <a:latin typeface="Times New Roman" panose="02020603050405020304" pitchFamily="18" charset="0"/>
                <a:cs typeface="Times New Roman" panose="02020603050405020304" pitchFamily="18" charset="0"/>
              </a:rPr>
              <a:t>Researchers </a:t>
            </a:r>
            <a:r>
              <a:rPr lang="en" altLang="zh-CN" sz="2000" b="1" i="0" dirty="0">
                <a:effectLst/>
                <a:latin typeface="Times New Roman" panose="02020603050405020304" pitchFamily="18" charset="0"/>
                <a:cs typeface="Times New Roman" panose="02020603050405020304" pitchFamily="18" charset="0"/>
              </a:rPr>
              <a:t>should not rely solely on a single model and strategy </a:t>
            </a:r>
            <a:r>
              <a:rPr lang="en" altLang="zh-CN" sz="2000" b="0" i="0" dirty="0">
                <a:effectLst/>
                <a:latin typeface="Times New Roman" panose="02020603050405020304" pitchFamily="18" charset="0"/>
                <a:cs typeface="Times New Roman" panose="02020603050405020304" pitchFamily="18" charset="0"/>
              </a:rPr>
              <a:t>in financial news analysis. Acknowledge the uncertainty of LLM output and multiple - factor impacts. </a:t>
            </a:r>
            <a:r>
              <a:rPr lang="en" altLang="zh-CN" sz="2000" b="1" i="0" dirty="0">
                <a:effectLst/>
                <a:latin typeface="Times New Roman" panose="02020603050405020304" pitchFamily="18" charset="0"/>
                <a:cs typeface="Times New Roman" panose="02020603050405020304" pitchFamily="18" charset="0"/>
              </a:rPr>
              <a:t>Use multiple models and strategies </a:t>
            </a:r>
            <a:r>
              <a:rPr lang="en" altLang="zh-CN" sz="2000" b="0" i="0" dirty="0">
                <a:effectLst/>
                <a:latin typeface="Times New Roman" panose="02020603050405020304" pitchFamily="18" charset="0"/>
                <a:cs typeface="Times New Roman" panose="02020603050405020304" pitchFamily="18" charset="0"/>
              </a:rPr>
              <a:t>for comprehensive analysis and collect benchmark data to enhance accuracy and better understand the relationship between financial news and the stock market.</a:t>
            </a:r>
            <a:endParaRPr lang="en" altLang="zh-CN" sz="2000"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44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1"/>
          <p:cNvSpPr txBox="1"/>
          <p:nvPr/>
        </p:nvSpPr>
        <p:spPr>
          <a:xfrm>
            <a:off x="471701" y="243723"/>
            <a:ext cx="3351880" cy="415498"/>
          </a:xfrm>
          <a:prstGeom prst="rect">
            <a:avLst/>
          </a:prstGeom>
          <a:noFill/>
        </p:spPr>
        <p:txBody>
          <a:bodyPr wrap="none" lIns="0" tIns="0" rIns="0" rtlCol="0">
            <a:spAutoFit/>
          </a:bodyPr>
          <a:lstStyle/>
          <a:p>
            <a:pPr algn="l"/>
            <a:r>
              <a:rPr lang="en-US" altLang="zh-CN" sz="2400" b="1" dirty="0">
                <a:latin typeface="Inter"/>
              </a:rPr>
              <a:t>4</a:t>
            </a:r>
            <a:r>
              <a:rPr lang="en" altLang="zh-CN" sz="2400" b="1" i="0" dirty="0">
                <a:effectLst/>
                <a:latin typeface="Inter"/>
              </a:rPr>
              <a:t>. Conclusion and Outlook</a:t>
            </a:r>
          </a:p>
        </p:txBody>
      </p:sp>
      <p:sp>
        <p:nvSpPr>
          <p:cNvPr id="3" name="PA_文本框 2">
            <a:extLst>
              <a:ext uri="{FF2B5EF4-FFF2-40B4-BE49-F238E27FC236}">
                <a16:creationId xmlns:a16="http://schemas.microsoft.com/office/drawing/2014/main" id="{BA63930F-91DA-89A8-BFD9-132D6E57F281}"/>
              </a:ext>
            </a:extLst>
          </p:cNvPr>
          <p:cNvSpPr txBox="1"/>
          <p:nvPr>
            <p:custDataLst>
              <p:tags r:id="rId1"/>
            </p:custDataLst>
          </p:nvPr>
        </p:nvSpPr>
        <p:spPr>
          <a:xfrm>
            <a:off x="139531" y="960664"/>
            <a:ext cx="11912301" cy="5795138"/>
          </a:xfrm>
          <a:prstGeom prst="rect">
            <a:avLst/>
          </a:prstGeom>
          <a:noFill/>
        </p:spPr>
        <p:txBody>
          <a:bodyPr wrap="square" rtlCol="0">
            <a:noAutofit/>
          </a:bodyPr>
          <a:lstStyle/>
          <a:p>
            <a:pPr marL="800100" lvl="1" indent="-342900">
              <a:lnSpc>
                <a:spcPct val="150000"/>
              </a:lnSpc>
              <a:buFont typeface="Wingdings" pitchFamily="2" charset="2"/>
              <a:buChar char="n"/>
            </a:pPr>
            <a:r>
              <a:rPr lang="en" altLang="zh-CN" sz="2000" dirty="0">
                <a:latin typeface="Times New Roman" panose="02020603050405020304" pitchFamily="18" charset="0"/>
                <a:cs typeface="Times New Roman" panose="02020603050405020304" pitchFamily="18" charset="0"/>
              </a:rPr>
              <a:t>LLMs can expand the boundaries of empirical research, but they need to be constrained by a strict framework. LLMs have the potential to enhance empirical research, but only when used within a well - defined econometric framework to ensure the reliability of results</a:t>
            </a:r>
            <a:r>
              <a:rPr lang="en-US" altLang="zh-CN" sz="2000" dirty="0">
                <a:latin typeface="Times New Roman" panose="02020603050405020304" pitchFamily="18" charset="0"/>
                <a:cs typeface="Times New Roman" panose="02020603050405020304" pitchFamily="18" charset="0"/>
              </a:rPr>
              <a:t>.</a:t>
            </a:r>
          </a:p>
          <a:p>
            <a:pPr lvl="1">
              <a:lnSpc>
                <a:spcPct val="150000"/>
              </a:lnSpc>
            </a:pPr>
            <a:endParaRPr lang="en"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itchFamily="2" charset="2"/>
              <a:buChar char="n"/>
            </a:pPr>
            <a:r>
              <a:rPr lang="en" altLang="zh-CN" sz="2000" dirty="0">
                <a:latin typeface="Times New Roman" panose="02020603050405020304" pitchFamily="18" charset="0"/>
                <a:cs typeface="Times New Roman" panose="02020603050405020304" pitchFamily="18" charset="0"/>
              </a:rPr>
              <a:t>Economists need to shift from a "producer" perspective to a "consumer" perspective and establish new econometric contracts. Given that economists are increasingly on the consumer side of new AI models, they need to adapt and develop new rules and assumptions for using these models in empirical research.</a:t>
            </a:r>
            <a:br>
              <a:rPr lang="en" altLang="zh-CN" sz="2000" dirty="0">
                <a:latin typeface="Times New Roman" panose="02020603050405020304" pitchFamily="18" charset="0"/>
                <a:cs typeface="Times New Roman" panose="02020603050405020304" pitchFamily="18" charset="0"/>
              </a:rPr>
            </a:br>
            <a:endParaRPr lang="en"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itchFamily="2" charset="2"/>
              <a:buChar char="n"/>
            </a:pPr>
            <a:r>
              <a:rPr lang="en" altLang="zh-CN" sz="2000" b="1" dirty="0">
                <a:latin typeface="Times New Roman" panose="02020603050405020304" pitchFamily="18" charset="0"/>
                <a:cs typeface="Times New Roman" panose="02020603050405020304" pitchFamily="18" charset="0"/>
              </a:rPr>
              <a:t>Future Directions:</a:t>
            </a:r>
            <a:r>
              <a:rPr lang="en" altLang="zh-CN" sz="2000" dirty="0">
                <a:latin typeface="Times New Roman" panose="02020603050405020304" pitchFamily="18" charset="0"/>
                <a:cs typeface="Times New Roman" panose="02020603050405020304" pitchFamily="18" charset="0"/>
              </a:rPr>
              <a:t> Adapt to rapidly evolving AI tools and balance innovation and rigor. Future research should focus on better leveraging LLMs in empirical research, exploring how to integrate them with other techniques, and continuously improving the methods of using LLMs while maintaining the rigor of research.</a:t>
            </a:r>
          </a:p>
          <a:p>
            <a:pPr marL="342900" indent="-342900" algn="l">
              <a:buFont typeface="Wingdings" pitchFamily="2" charset="2"/>
              <a:buChar char="n"/>
            </a:pPr>
            <a:endParaRPr lang="e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3236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文本框 2"/>
          <p:cNvSpPr txBox="1"/>
          <p:nvPr>
            <p:custDataLst>
              <p:tags r:id="rId1"/>
            </p:custDataLst>
          </p:nvPr>
        </p:nvSpPr>
        <p:spPr>
          <a:xfrm>
            <a:off x="1929600" y="2189343"/>
            <a:ext cx="8350636" cy="1077218"/>
          </a:xfrm>
          <a:prstGeom prst="rect">
            <a:avLst/>
          </a:prstGeom>
          <a:noFill/>
        </p:spPr>
        <p:txBody>
          <a:bodyPr wrap="square" rtlCol="0">
            <a:spAutoFit/>
          </a:bodyPr>
          <a:lstStyle/>
          <a:p>
            <a:pPr algn="ctr"/>
            <a:r>
              <a:rPr lang="en" altLang="zh-CN" sz="3200" dirty="0">
                <a:solidFill>
                  <a:schemeClr val="tx1">
                    <a:lumMod val="65000"/>
                    <a:lumOff val="35000"/>
                  </a:schemeClr>
                </a:solidFill>
                <a:latin typeface="Times New Roman" panose="02020603050405020304" charset="0"/>
                <a:cs typeface="Times New Roman" panose="02020603050405020304" charset="0"/>
                <a:sym typeface="+mn-lt"/>
              </a:rPr>
              <a:t>Large Language Models — </a:t>
            </a:r>
          </a:p>
          <a:p>
            <a:pPr algn="ctr"/>
            <a:r>
              <a:rPr lang="en" altLang="zh-CN" sz="3200" dirty="0">
                <a:solidFill>
                  <a:schemeClr val="tx1">
                    <a:lumMod val="65000"/>
                    <a:lumOff val="35000"/>
                  </a:schemeClr>
                </a:solidFill>
                <a:latin typeface="Times New Roman" panose="02020603050405020304" charset="0"/>
                <a:cs typeface="Times New Roman" panose="02020603050405020304" charset="0"/>
                <a:sym typeface="+mn-lt"/>
              </a:rPr>
              <a:t>An Applied Econometric Framework</a:t>
            </a:r>
          </a:p>
        </p:txBody>
      </p:sp>
      <p:sp>
        <p:nvSpPr>
          <p:cNvPr id="15" name="PA_椭圆 4"/>
          <p:cNvSpPr/>
          <p:nvPr>
            <p:custDataLst>
              <p:tags r:id="rId2"/>
            </p:custDataLst>
          </p:nvPr>
        </p:nvSpPr>
        <p:spPr>
          <a:xfrm>
            <a:off x="3915576" y="4668657"/>
            <a:ext cx="4378685" cy="4378685"/>
          </a:xfrm>
          <a:prstGeom prst="ellipse">
            <a:avLst/>
          </a:prstGeom>
          <a:noFill/>
          <a:ln w="28575">
            <a:gradFill>
              <a:gsLst>
                <a:gs pos="0">
                  <a:schemeClr val="accent1">
                    <a:lumMod val="5000"/>
                    <a:lumOff val="95000"/>
                  </a:schemeClr>
                </a:gs>
                <a:gs pos="30000">
                  <a:srgbClr val="59869B"/>
                </a:gs>
                <a:gs pos="81000">
                  <a:srgbClr val="59869B"/>
                </a:gs>
                <a:gs pos="100000">
                  <a:schemeClr val="accent1">
                    <a:lumMod val="30000"/>
                    <a:lumOff val="7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16" name="PA_组合 2"/>
          <p:cNvGrpSpPr/>
          <p:nvPr>
            <p:custDataLst>
              <p:tags r:id="rId3"/>
            </p:custDataLst>
          </p:nvPr>
        </p:nvGrpSpPr>
        <p:grpSpPr>
          <a:xfrm>
            <a:off x="4419632" y="5260521"/>
            <a:ext cx="3423892" cy="3068911"/>
            <a:chOff x="4218413" y="1840884"/>
            <a:chExt cx="3799166" cy="3405278"/>
          </a:xfrm>
          <a:solidFill>
            <a:srgbClr val="BBBEBF"/>
          </a:solidFill>
        </p:grpSpPr>
        <p:sp>
          <p:nvSpPr>
            <p:cNvPr id="17" name="椭圆 16"/>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8" name="椭圆 17"/>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9" name="PA_文本框 2"/>
          <p:cNvSpPr txBox="1"/>
          <p:nvPr>
            <p:custDataLst>
              <p:tags r:id="rId4"/>
            </p:custDataLst>
          </p:nvPr>
        </p:nvSpPr>
        <p:spPr>
          <a:xfrm>
            <a:off x="3980175" y="5830252"/>
            <a:ext cx="4249655" cy="584775"/>
          </a:xfrm>
          <a:prstGeom prst="rect">
            <a:avLst/>
          </a:prstGeom>
          <a:noFill/>
        </p:spPr>
        <p:txBody>
          <a:bodyPr wrap="square" rtlCol="0">
            <a:spAutoFit/>
          </a:bodyPr>
          <a:lstStyle/>
          <a:p>
            <a:pPr algn="ctr"/>
            <a:r>
              <a:rPr lang="en-US" altLang="zh-CN" sz="3200" dirty="0">
                <a:solidFill>
                  <a:schemeClr val="tx1">
                    <a:lumMod val="65000"/>
                    <a:lumOff val="35000"/>
                  </a:schemeClr>
                </a:solidFill>
                <a:latin typeface="Times New Roman" panose="02020603050405020304" charset="0"/>
                <a:cs typeface="Times New Roman" panose="02020603050405020304" charset="0"/>
                <a:sym typeface="+mn-lt"/>
              </a:rPr>
              <a:t>Thank you for listening</a:t>
            </a:r>
            <a:endParaRPr lang="zh-CN" altLang="en-US" sz="3200" dirty="0">
              <a:solidFill>
                <a:schemeClr val="tx1">
                  <a:lumMod val="65000"/>
                  <a:lumOff val="35000"/>
                </a:schemeClr>
              </a:solidFill>
              <a:latin typeface="Times New Roman" panose="02020603050405020304" charset="0"/>
              <a:cs typeface="Times New Roman" panose="02020603050405020304" charset="0"/>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8" presetClass="emph" presetSubtype="0" repeatCount="indefinite" fill="hold" nodeType="withEffect">
                                  <p:stCondLst>
                                    <p:cond delay="750"/>
                                  </p:stCondLst>
                                  <p:childTnLst>
                                    <p:animRot by="-21600000">
                                      <p:cBhvr>
                                        <p:cTn id="9" dur="2000" fill="hold"/>
                                        <p:tgtEl>
                                          <p:spTgt spid="16"/>
                                        </p:tgtEl>
                                        <p:attrNameLst>
                                          <p:attrName>r</p:attrName>
                                        </p:attrNameLst>
                                      </p:cBhvr>
                                    </p:animRot>
                                  </p:childTnLst>
                                </p:cTn>
                              </p:par>
                              <p:par>
                                <p:cTn id="10" presetID="42" presetClass="entr" presetSubtype="0" fill="hold" grpId="0" nodeType="withEffect">
                                  <p:stCondLst>
                                    <p:cond delay="7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D331C-96A9-4BE5-60E6-A3681A78996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305F55-F40B-C011-31C7-E177F06A68DE}"/>
              </a:ext>
            </a:extLst>
          </p:cNvPr>
          <p:cNvSpPr txBox="1"/>
          <p:nvPr/>
        </p:nvSpPr>
        <p:spPr>
          <a:xfrm>
            <a:off x="457226" y="66931"/>
            <a:ext cx="12197587" cy="2554545"/>
          </a:xfrm>
          <a:prstGeom prst="rect">
            <a:avLst/>
          </a:prstGeom>
          <a:noFill/>
        </p:spPr>
        <p:txBody>
          <a:bodyPr wrap="square" rtlCol="0">
            <a:spAutoFit/>
          </a:bodyPr>
          <a:lstStyle/>
          <a:p>
            <a:r>
              <a:rPr lang="en-US" sz="4000" dirty="0"/>
              <a:t>Reasoning Language Models</a:t>
            </a:r>
          </a:p>
          <a:p>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FEF369E4-B561-C659-65CB-19AEE15114F7}"/>
              </a:ext>
            </a:extLst>
          </p:cNvPr>
          <p:cNvSpPr txBox="1"/>
          <p:nvPr/>
        </p:nvSpPr>
        <p:spPr>
          <a:xfrm>
            <a:off x="602967" y="616298"/>
            <a:ext cx="10332763" cy="6986528"/>
          </a:xfrm>
          <a:prstGeom prst="rect">
            <a:avLst/>
          </a:prstGeom>
          <a:noFill/>
        </p:spPr>
        <p:txBody>
          <a:bodyPr wrap="square">
            <a:spAutoFit/>
          </a:bodyPr>
          <a:lstStyle/>
          <a:p>
            <a:endParaRPr lang="en-US" altLang="zh-CN" sz="2800" dirty="0"/>
          </a:p>
          <a:p>
            <a:pPr marL="285750" indent="-285750">
              <a:buFont typeface="Arial" panose="020B0604020202020204" pitchFamily="34" charset="0"/>
              <a:buChar char="•"/>
            </a:pPr>
            <a:r>
              <a:rPr lang="en-US" altLang="zh-CN" sz="2800" dirty="0"/>
              <a:t>GPT</a:t>
            </a:r>
            <a:r>
              <a:rPr lang="zh-CN" altLang="en-US" sz="2800" dirty="0"/>
              <a:t> </a:t>
            </a:r>
            <a:r>
              <a:rPr lang="en-US" altLang="zh-CN" sz="2800" dirty="0"/>
              <a:t>o1</a:t>
            </a:r>
            <a:r>
              <a:rPr lang="zh-CN" altLang="en-US" sz="2800" dirty="0"/>
              <a:t> </a:t>
            </a:r>
            <a:r>
              <a:rPr lang="en-US" altLang="zh-CN" sz="2800" dirty="0"/>
              <a:t>and</a:t>
            </a:r>
            <a:r>
              <a:rPr lang="zh-CN" altLang="en-US" sz="2800" dirty="0"/>
              <a:t> </a:t>
            </a:r>
            <a:r>
              <a:rPr lang="en-US" altLang="zh-CN" sz="2800" dirty="0"/>
              <a:t>o3</a:t>
            </a:r>
            <a:r>
              <a:rPr lang="zh-CN" altLang="en-US" sz="2800" dirty="0"/>
              <a:t> </a:t>
            </a:r>
            <a:endParaRPr lang="en-US" altLang="zh-CN" sz="2800" dirty="0"/>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dirty="0">
                <a:solidFill>
                  <a:schemeClr val="accent6">
                    <a:lumMod val="75000"/>
                  </a:schemeClr>
                </a:solidFill>
              </a:rPr>
              <a:t>improved</a:t>
            </a:r>
            <a:r>
              <a:rPr lang="zh-CN" altLang="en-US" sz="2800" dirty="0">
                <a:solidFill>
                  <a:schemeClr val="accent6">
                    <a:lumMod val="75000"/>
                  </a:schemeClr>
                </a:solidFill>
              </a:rPr>
              <a:t> </a:t>
            </a:r>
            <a:r>
              <a:rPr lang="en-US" altLang="zh-CN" sz="2800" dirty="0">
                <a:solidFill>
                  <a:schemeClr val="accent6">
                    <a:lumMod val="75000"/>
                  </a:schemeClr>
                </a:solidFill>
              </a:rPr>
              <a:t>compared</a:t>
            </a:r>
            <a:r>
              <a:rPr lang="zh-CN" altLang="en-US" sz="2800" dirty="0">
                <a:solidFill>
                  <a:schemeClr val="accent6">
                    <a:lumMod val="75000"/>
                  </a:schemeClr>
                </a:solidFill>
              </a:rPr>
              <a:t> </a:t>
            </a:r>
            <a:r>
              <a:rPr lang="en-US" altLang="zh-CN" sz="2800" dirty="0">
                <a:solidFill>
                  <a:schemeClr val="accent6">
                    <a:lumMod val="75000"/>
                  </a:schemeClr>
                </a:solidFill>
              </a:rPr>
              <a:t>with</a:t>
            </a:r>
            <a:r>
              <a:rPr lang="zh-CN" altLang="en-US" sz="2800" dirty="0">
                <a:solidFill>
                  <a:schemeClr val="accent6">
                    <a:lumMod val="75000"/>
                  </a:schemeClr>
                </a:solidFill>
              </a:rPr>
              <a:t> </a:t>
            </a:r>
            <a:r>
              <a:rPr lang="en-US" altLang="zh-CN" sz="2800" dirty="0">
                <a:solidFill>
                  <a:schemeClr val="accent6">
                    <a:lumMod val="75000"/>
                  </a:schemeClr>
                </a:solidFill>
              </a:rPr>
              <a:t>GPT</a:t>
            </a:r>
            <a:r>
              <a:rPr lang="zh-CN" altLang="en-US" sz="2800" dirty="0">
                <a:solidFill>
                  <a:schemeClr val="accent6">
                    <a:lumMod val="75000"/>
                  </a:schemeClr>
                </a:solidFill>
              </a:rPr>
              <a:t> </a:t>
            </a:r>
            <a:r>
              <a:rPr lang="en-US" altLang="zh-CN" sz="2800" dirty="0">
                <a:solidFill>
                  <a:schemeClr val="accent6">
                    <a:lumMod val="75000"/>
                  </a:schemeClr>
                </a:solidFill>
              </a:rPr>
              <a:t>4o?</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How?</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How</a:t>
            </a:r>
            <a:r>
              <a:rPr lang="zh-CN" altLang="en-US" sz="2800" dirty="0">
                <a:solidFill>
                  <a:schemeClr val="accent6">
                    <a:lumMod val="75000"/>
                  </a:schemeClr>
                </a:solidFill>
              </a:rPr>
              <a:t> </a:t>
            </a:r>
            <a:r>
              <a:rPr lang="en-US" altLang="zh-CN" sz="2800" dirty="0">
                <a:solidFill>
                  <a:schemeClr val="accent6">
                    <a:lumMod val="75000"/>
                  </a:schemeClr>
                </a:solidFill>
              </a:rPr>
              <a:t>does</a:t>
            </a:r>
            <a:r>
              <a:rPr lang="zh-CN" altLang="en-US" sz="2800" dirty="0">
                <a:solidFill>
                  <a:schemeClr val="accent6">
                    <a:lumMod val="75000"/>
                  </a:schemeClr>
                </a:solidFill>
              </a:rPr>
              <a:t> </a:t>
            </a:r>
            <a:r>
              <a:rPr lang="en-US" altLang="zh-CN" sz="2800" dirty="0">
                <a:solidFill>
                  <a:schemeClr val="accent6">
                    <a:lumMod val="75000"/>
                  </a:schemeClr>
                </a:solidFill>
              </a:rPr>
              <a:t>o3</a:t>
            </a:r>
            <a:r>
              <a:rPr lang="zh-CN" altLang="en-US" sz="2800" dirty="0">
                <a:solidFill>
                  <a:schemeClr val="accent6">
                    <a:lumMod val="75000"/>
                  </a:schemeClr>
                </a:solidFill>
              </a:rPr>
              <a:t> </a:t>
            </a:r>
            <a:r>
              <a:rPr lang="en-US" altLang="zh-CN" sz="2800" dirty="0">
                <a:solidFill>
                  <a:schemeClr val="accent6">
                    <a:lumMod val="75000"/>
                  </a:schemeClr>
                </a:solidFill>
              </a:rPr>
              <a:t>perform</a:t>
            </a:r>
            <a:r>
              <a:rPr lang="zh-CN" altLang="en-US" sz="2800" dirty="0">
                <a:solidFill>
                  <a:schemeClr val="accent6">
                    <a:lumMod val="75000"/>
                  </a:schemeClr>
                </a:solidFill>
              </a:rPr>
              <a:t> </a:t>
            </a:r>
            <a:r>
              <a:rPr lang="en-US" altLang="zh-CN" sz="2800" dirty="0">
                <a:solidFill>
                  <a:schemeClr val="accent6">
                    <a:lumMod val="75000"/>
                  </a:schemeClr>
                </a:solidFill>
              </a:rPr>
              <a:t>compared</a:t>
            </a:r>
            <a:r>
              <a:rPr lang="zh-CN" altLang="en-US" sz="2800" dirty="0">
                <a:solidFill>
                  <a:schemeClr val="accent6">
                    <a:lumMod val="75000"/>
                  </a:schemeClr>
                </a:solidFill>
              </a:rPr>
              <a:t> </a:t>
            </a:r>
            <a:r>
              <a:rPr lang="en-US" altLang="zh-CN" sz="2800" dirty="0">
                <a:solidFill>
                  <a:schemeClr val="accent6">
                    <a:lumMod val="75000"/>
                  </a:schemeClr>
                </a:solidFill>
              </a:rPr>
              <a:t>with</a:t>
            </a:r>
            <a:r>
              <a:rPr lang="zh-CN" altLang="en-US" sz="2800" dirty="0">
                <a:solidFill>
                  <a:schemeClr val="accent6">
                    <a:lumMod val="75000"/>
                  </a:schemeClr>
                </a:solidFill>
              </a:rPr>
              <a:t> </a:t>
            </a:r>
            <a:r>
              <a:rPr lang="en-US" altLang="zh-CN" sz="2800" dirty="0">
                <a:solidFill>
                  <a:schemeClr val="accent6">
                    <a:lumMod val="75000"/>
                  </a:schemeClr>
                </a:solidFill>
              </a:rPr>
              <a:t>o1?</a:t>
            </a:r>
            <a:r>
              <a:rPr lang="zh-CN" altLang="en-US" sz="2800" dirty="0">
                <a:solidFill>
                  <a:schemeClr val="accent6">
                    <a:lumMod val="75000"/>
                  </a:schemeClr>
                </a:solidFill>
              </a:rPr>
              <a:t> </a:t>
            </a:r>
            <a:r>
              <a:rPr lang="en-US" altLang="zh-CN" sz="2800" dirty="0">
                <a:solidFill>
                  <a:schemeClr val="accent6">
                    <a:lumMod val="75000"/>
                  </a:schemeClr>
                </a:solidFill>
              </a:rPr>
              <a:t>Math</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Code</a:t>
            </a:r>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err="1"/>
              <a:t>Deepseek</a:t>
            </a:r>
            <a:r>
              <a:rPr lang="zh-CN" altLang="en-US" sz="2800" dirty="0"/>
              <a:t> </a:t>
            </a:r>
            <a:r>
              <a:rPr lang="en-US" altLang="zh-CN" sz="2800" dirty="0"/>
              <a:t>R1</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How</a:t>
            </a:r>
            <a:r>
              <a:rPr lang="zh-CN" altLang="en-US" sz="2800" dirty="0">
                <a:solidFill>
                  <a:schemeClr val="accent6">
                    <a:lumMod val="75000"/>
                  </a:schemeClr>
                </a:solidFill>
              </a:rPr>
              <a:t> </a:t>
            </a:r>
            <a:r>
              <a:rPr lang="en-US" altLang="zh-CN" sz="2800" dirty="0">
                <a:solidFill>
                  <a:schemeClr val="accent6">
                    <a:lumMod val="75000"/>
                  </a:schemeClr>
                </a:solidFill>
              </a:rPr>
              <a:t>does</a:t>
            </a:r>
            <a:r>
              <a:rPr lang="zh-CN" altLang="en-US" sz="2800" dirty="0">
                <a:solidFill>
                  <a:schemeClr val="accent6">
                    <a:lumMod val="75000"/>
                  </a:schemeClr>
                </a:solidFill>
              </a:rPr>
              <a:t> </a:t>
            </a:r>
            <a:r>
              <a:rPr lang="en-US" altLang="zh-CN" sz="2800" dirty="0">
                <a:solidFill>
                  <a:schemeClr val="accent6">
                    <a:lumMod val="75000"/>
                  </a:schemeClr>
                </a:solidFill>
              </a:rPr>
              <a:t>it</a:t>
            </a:r>
            <a:r>
              <a:rPr lang="zh-CN" altLang="en-US" sz="2800" dirty="0">
                <a:solidFill>
                  <a:schemeClr val="accent6">
                    <a:lumMod val="75000"/>
                  </a:schemeClr>
                </a:solidFill>
              </a:rPr>
              <a:t> </a:t>
            </a:r>
            <a:r>
              <a:rPr lang="en-US" altLang="zh-CN" sz="2800" dirty="0">
                <a:solidFill>
                  <a:schemeClr val="accent6">
                    <a:lumMod val="75000"/>
                  </a:schemeClr>
                </a:solidFill>
              </a:rPr>
              <a:t>perform</a:t>
            </a:r>
            <a:r>
              <a:rPr lang="zh-CN" altLang="en-US" sz="2800" dirty="0">
                <a:solidFill>
                  <a:schemeClr val="accent6">
                    <a:lumMod val="75000"/>
                  </a:schemeClr>
                </a:solidFill>
              </a:rPr>
              <a:t> </a:t>
            </a:r>
            <a:r>
              <a:rPr lang="en-US" altLang="zh-CN" sz="2800" dirty="0">
                <a:solidFill>
                  <a:schemeClr val="accent6">
                    <a:lumMod val="75000"/>
                  </a:schemeClr>
                </a:solidFill>
              </a:rPr>
              <a:t>compared</a:t>
            </a:r>
            <a:r>
              <a:rPr lang="zh-CN" altLang="en-US" sz="2800" dirty="0">
                <a:solidFill>
                  <a:schemeClr val="accent6">
                    <a:lumMod val="75000"/>
                  </a:schemeClr>
                </a:solidFill>
              </a:rPr>
              <a:t> </a:t>
            </a:r>
            <a:r>
              <a:rPr lang="en-US" altLang="zh-CN" sz="2800" dirty="0">
                <a:solidFill>
                  <a:schemeClr val="accent6">
                    <a:lumMod val="75000"/>
                  </a:schemeClr>
                </a:solidFill>
              </a:rPr>
              <a:t>with</a:t>
            </a:r>
            <a:r>
              <a:rPr lang="zh-CN" altLang="en-US" sz="2800" dirty="0">
                <a:solidFill>
                  <a:schemeClr val="accent6">
                    <a:lumMod val="75000"/>
                  </a:schemeClr>
                </a:solidFill>
              </a:rPr>
              <a:t> </a:t>
            </a:r>
            <a:r>
              <a:rPr lang="en-US" altLang="zh-CN" sz="2800" dirty="0">
                <a:solidFill>
                  <a:schemeClr val="accent6">
                    <a:lumMod val="75000"/>
                  </a:schemeClr>
                </a:solidFill>
              </a:rPr>
              <a:t>GPT</a:t>
            </a:r>
            <a:r>
              <a:rPr lang="zh-CN" altLang="en-US" sz="2800" dirty="0">
                <a:solidFill>
                  <a:schemeClr val="accent6">
                    <a:lumMod val="75000"/>
                  </a:schemeClr>
                </a:solidFill>
              </a:rPr>
              <a:t> </a:t>
            </a:r>
            <a:r>
              <a:rPr lang="en-US" altLang="zh-CN" sz="2800" dirty="0">
                <a:solidFill>
                  <a:schemeClr val="accent6">
                    <a:lumMod val="75000"/>
                  </a:schemeClr>
                </a:solidFill>
              </a:rPr>
              <a:t>o1?</a:t>
            </a:r>
            <a:r>
              <a:rPr lang="zh-CN" altLang="en-US" sz="2800" dirty="0">
                <a:solidFill>
                  <a:schemeClr val="accent6">
                    <a:lumMod val="75000"/>
                  </a:schemeClr>
                </a:solidFill>
              </a:rPr>
              <a:t> </a:t>
            </a:r>
            <a:r>
              <a:rPr lang="en-US" altLang="zh-CN" sz="2800" dirty="0">
                <a:solidFill>
                  <a:schemeClr val="accent6">
                    <a:lumMod val="75000"/>
                  </a:schemeClr>
                </a:solidFill>
              </a:rPr>
              <a:t>In</a:t>
            </a:r>
            <a:r>
              <a:rPr lang="zh-CN" altLang="en-US" sz="2800" dirty="0">
                <a:solidFill>
                  <a:schemeClr val="accent6">
                    <a:lumMod val="75000"/>
                  </a:schemeClr>
                </a:solidFill>
              </a:rPr>
              <a:t> </a:t>
            </a:r>
            <a:r>
              <a:rPr lang="en-US" altLang="zh-CN" sz="2800" dirty="0">
                <a:solidFill>
                  <a:schemeClr val="accent6">
                    <a:lumMod val="75000"/>
                  </a:schemeClr>
                </a:solidFill>
              </a:rPr>
              <a:t>terms</a:t>
            </a:r>
            <a:r>
              <a:rPr lang="zh-CN" altLang="en-US" sz="2800" dirty="0">
                <a:solidFill>
                  <a:schemeClr val="accent6">
                    <a:lumMod val="75000"/>
                  </a:schemeClr>
                </a:solidFill>
              </a:rPr>
              <a:t> </a:t>
            </a:r>
            <a:r>
              <a:rPr lang="en-US" altLang="zh-CN" sz="2800" dirty="0">
                <a:solidFill>
                  <a:schemeClr val="accent6">
                    <a:lumMod val="75000"/>
                  </a:schemeClr>
                </a:solidFill>
              </a:rPr>
              <a:t>of</a:t>
            </a:r>
            <a:r>
              <a:rPr lang="zh-CN" altLang="en-US" sz="2800" dirty="0">
                <a:solidFill>
                  <a:schemeClr val="accent6">
                    <a:lumMod val="75000"/>
                  </a:schemeClr>
                </a:solidFill>
              </a:rPr>
              <a:t> </a:t>
            </a:r>
            <a:r>
              <a:rPr lang="en-US" altLang="zh-CN" sz="2800" dirty="0">
                <a:solidFill>
                  <a:schemeClr val="accent6">
                    <a:lumMod val="75000"/>
                  </a:schemeClr>
                </a:solidFill>
              </a:rPr>
              <a:t>English,</a:t>
            </a:r>
            <a:r>
              <a:rPr lang="zh-CN" altLang="en-US" sz="2800" dirty="0">
                <a:solidFill>
                  <a:schemeClr val="accent6">
                    <a:lumMod val="75000"/>
                  </a:schemeClr>
                </a:solidFill>
              </a:rPr>
              <a:t> </a:t>
            </a:r>
            <a:r>
              <a:rPr lang="en-US" altLang="zh-CN" sz="2800" dirty="0">
                <a:solidFill>
                  <a:schemeClr val="accent6">
                    <a:lumMod val="75000"/>
                  </a:schemeClr>
                </a:solidFill>
              </a:rPr>
              <a:t>Code,</a:t>
            </a:r>
            <a:r>
              <a:rPr lang="zh-CN" altLang="en-US" sz="2800" dirty="0">
                <a:solidFill>
                  <a:schemeClr val="accent6">
                    <a:lumMod val="75000"/>
                  </a:schemeClr>
                </a:solidFill>
              </a:rPr>
              <a:t> </a:t>
            </a:r>
            <a:r>
              <a:rPr lang="en-US" altLang="zh-CN" sz="2800" dirty="0">
                <a:solidFill>
                  <a:schemeClr val="accent6">
                    <a:lumMod val="75000"/>
                  </a:schemeClr>
                </a:solidFill>
              </a:rPr>
              <a:t>Math,</a:t>
            </a:r>
            <a:r>
              <a:rPr lang="zh-CN" altLang="en-US" sz="2800" dirty="0">
                <a:solidFill>
                  <a:schemeClr val="accent6">
                    <a:lumMod val="75000"/>
                  </a:schemeClr>
                </a:solidFill>
              </a:rPr>
              <a:t> </a:t>
            </a:r>
            <a:r>
              <a:rPr lang="en-US" altLang="zh-CN" sz="2800" dirty="0">
                <a:solidFill>
                  <a:schemeClr val="accent6">
                    <a:lumMod val="75000"/>
                  </a:schemeClr>
                </a:solidFill>
              </a:rPr>
              <a:t>and</a:t>
            </a:r>
            <a:r>
              <a:rPr lang="zh-CN" altLang="en-US" sz="2800" dirty="0">
                <a:solidFill>
                  <a:schemeClr val="accent6">
                    <a:lumMod val="75000"/>
                  </a:schemeClr>
                </a:solidFill>
              </a:rPr>
              <a:t> </a:t>
            </a:r>
            <a:r>
              <a:rPr lang="en-US" altLang="zh-CN" sz="2800" dirty="0">
                <a:solidFill>
                  <a:schemeClr val="accent6">
                    <a:lumMod val="75000"/>
                  </a:schemeClr>
                </a:solidFill>
              </a:rPr>
              <a:t>Chinese.</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method</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dirty="0">
                <a:solidFill>
                  <a:schemeClr val="accent6">
                    <a:lumMod val="75000"/>
                  </a:schemeClr>
                </a:solidFill>
              </a:rPr>
              <a:t>used</a:t>
            </a:r>
            <a:r>
              <a:rPr lang="zh-CN" altLang="en-US" sz="2800" dirty="0">
                <a:solidFill>
                  <a:schemeClr val="accent6">
                    <a:lumMod val="75000"/>
                  </a:schemeClr>
                </a:solidFill>
              </a:rPr>
              <a:t> </a:t>
            </a:r>
            <a:r>
              <a:rPr lang="en-US" altLang="zh-CN" sz="2800" dirty="0">
                <a:solidFill>
                  <a:schemeClr val="accent6">
                    <a:lumMod val="75000"/>
                  </a:schemeClr>
                </a:solidFill>
              </a:rPr>
              <a:t>to</a:t>
            </a:r>
            <a:r>
              <a:rPr lang="zh-CN" altLang="en-US" sz="2800" dirty="0">
                <a:solidFill>
                  <a:schemeClr val="accent6">
                    <a:lumMod val="75000"/>
                  </a:schemeClr>
                </a:solidFill>
              </a:rPr>
              <a:t> </a:t>
            </a:r>
            <a:r>
              <a:rPr lang="en-US" altLang="zh-CN" sz="2800" dirty="0">
                <a:solidFill>
                  <a:schemeClr val="accent6">
                    <a:lumMod val="75000"/>
                  </a:schemeClr>
                </a:solidFill>
              </a:rPr>
              <a:t>enhance</a:t>
            </a:r>
            <a:r>
              <a:rPr lang="zh-CN" altLang="en-US" sz="2800" dirty="0">
                <a:solidFill>
                  <a:schemeClr val="accent6">
                    <a:lumMod val="75000"/>
                  </a:schemeClr>
                </a:solidFill>
              </a:rPr>
              <a:t> </a:t>
            </a:r>
            <a:r>
              <a:rPr lang="en-US" altLang="zh-CN" sz="2800" dirty="0">
                <a:solidFill>
                  <a:schemeClr val="accent6">
                    <a:lumMod val="75000"/>
                  </a:schemeClr>
                </a:solidFill>
              </a:rPr>
              <a:t>reasoning?</a:t>
            </a:r>
          </a:p>
          <a:p>
            <a:pPr marL="742950" lvl="1" indent="-285750">
              <a:buFont typeface="Arial" panose="020B0604020202020204" pitchFamily="34" charset="0"/>
              <a:buChar char="•"/>
            </a:pPr>
            <a:r>
              <a:rPr lang="en-US" altLang="zh-CN" sz="2800" dirty="0">
                <a:solidFill>
                  <a:schemeClr val="accent6">
                    <a:lumMod val="75000"/>
                  </a:schemeClr>
                </a:solidFill>
              </a:rPr>
              <a:t>Q:</a:t>
            </a:r>
            <a:r>
              <a:rPr lang="zh-CN" altLang="en-US" sz="2800" dirty="0">
                <a:solidFill>
                  <a:schemeClr val="accent6">
                    <a:lumMod val="75000"/>
                  </a:schemeClr>
                </a:solidFill>
              </a:rPr>
              <a:t> </a:t>
            </a:r>
            <a:r>
              <a:rPr lang="en-US" altLang="zh-CN" sz="2800" dirty="0">
                <a:solidFill>
                  <a:schemeClr val="accent6">
                    <a:lumMod val="75000"/>
                  </a:schemeClr>
                </a:solidFill>
              </a:rPr>
              <a:t>What</a:t>
            </a:r>
            <a:r>
              <a:rPr lang="zh-CN" altLang="en-US" sz="2800" dirty="0">
                <a:solidFill>
                  <a:schemeClr val="accent6">
                    <a:lumMod val="75000"/>
                  </a:schemeClr>
                </a:solidFill>
              </a:rPr>
              <a:t> </a:t>
            </a:r>
            <a:r>
              <a:rPr lang="en-US" altLang="zh-CN" sz="2800" dirty="0">
                <a:solidFill>
                  <a:schemeClr val="accent6">
                    <a:lumMod val="75000"/>
                  </a:schemeClr>
                </a:solidFill>
              </a:rPr>
              <a:t>is</a:t>
            </a:r>
            <a:r>
              <a:rPr lang="zh-CN" altLang="en-US" sz="2800" dirty="0">
                <a:solidFill>
                  <a:schemeClr val="accent6">
                    <a:lumMod val="75000"/>
                  </a:schemeClr>
                </a:solidFill>
              </a:rPr>
              <a:t> </a:t>
            </a:r>
            <a:r>
              <a:rPr lang="en-US" altLang="zh-CN" sz="2800" dirty="0">
                <a:solidFill>
                  <a:schemeClr val="accent6">
                    <a:lumMod val="75000"/>
                  </a:schemeClr>
                </a:solidFill>
              </a:rPr>
              <a:t>special</a:t>
            </a:r>
            <a:r>
              <a:rPr lang="zh-CN" altLang="en-US" sz="2800" dirty="0">
                <a:solidFill>
                  <a:schemeClr val="accent6">
                    <a:lumMod val="75000"/>
                  </a:schemeClr>
                </a:solidFill>
              </a:rPr>
              <a:t> </a:t>
            </a:r>
            <a:r>
              <a:rPr lang="en-US" altLang="zh-CN" sz="2800" dirty="0">
                <a:solidFill>
                  <a:schemeClr val="accent6">
                    <a:lumMod val="75000"/>
                  </a:schemeClr>
                </a:solidFill>
              </a:rPr>
              <a:t>about</a:t>
            </a:r>
            <a:r>
              <a:rPr lang="zh-CN" altLang="en-US" sz="2800" dirty="0">
                <a:solidFill>
                  <a:schemeClr val="accent6">
                    <a:lumMod val="75000"/>
                  </a:schemeClr>
                </a:solidFill>
              </a:rPr>
              <a:t> </a:t>
            </a:r>
            <a:r>
              <a:rPr lang="en-US" altLang="zh-CN" sz="2800" dirty="0">
                <a:solidFill>
                  <a:schemeClr val="accent6">
                    <a:lumMod val="75000"/>
                  </a:schemeClr>
                </a:solidFill>
              </a:rPr>
              <a:t>the</a:t>
            </a:r>
            <a:r>
              <a:rPr lang="zh-CN" altLang="en-US" sz="2800" dirty="0">
                <a:solidFill>
                  <a:schemeClr val="accent6">
                    <a:lumMod val="75000"/>
                  </a:schemeClr>
                </a:solidFill>
              </a:rPr>
              <a:t> </a:t>
            </a:r>
            <a:r>
              <a:rPr lang="en-US" altLang="zh-CN" sz="2800" dirty="0">
                <a:solidFill>
                  <a:schemeClr val="accent6">
                    <a:lumMod val="75000"/>
                  </a:schemeClr>
                </a:solidFill>
              </a:rPr>
              <a:t>reward</a:t>
            </a:r>
            <a:r>
              <a:rPr lang="zh-CN" altLang="en-US" sz="2800" dirty="0">
                <a:solidFill>
                  <a:schemeClr val="accent6">
                    <a:lumMod val="75000"/>
                  </a:schemeClr>
                </a:solidFill>
              </a:rPr>
              <a:t> </a:t>
            </a:r>
            <a:r>
              <a:rPr lang="en-US" altLang="zh-CN" sz="2800" dirty="0">
                <a:solidFill>
                  <a:schemeClr val="accent6">
                    <a:lumMod val="75000"/>
                  </a:schemeClr>
                </a:solidFill>
              </a:rPr>
              <a:t>design</a:t>
            </a:r>
            <a:r>
              <a:rPr lang="zh-CN" altLang="en-US" sz="2800" dirty="0">
                <a:solidFill>
                  <a:schemeClr val="accent6">
                    <a:lumMod val="75000"/>
                  </a:schemeClr>
                </a:solidFill>
              </a:rPr>
              <a:t> </a:t>
            </a:r>
            <a:r>
              <a:rPr lang="en-US" altLang="zh-CN" sz="2800" dirty="0">
                <a:solidFill>
                  <a:schemeClr val="accent6">
                    <a:lumMod val="75000"/>
                  </a:schemeClr>
                </a:solidFill>
              </a:rPr>
              <a:t>in</a:t>
            </a:r>
            <a:r>
              <a:rPr lang="zh-CN" altLang="en-US" sz="2800" dirty="0">
                <a:solidFill>
                  <a:schemeClr val="accent6">
                    <a:lumMod val="75000"/>
                  </a:schemeClr>
                </a:solidFill>
              </a:rPr>
              <a:t> </a:t>
            </a:r>
            <a:r>
              <a:rPr lang="en-US" altLang="zh-CN" sz="2800" dirty="0">
                <a:solidFill>
                  <a:schemeClr val="accent6">
                    <a:lumMod val="75000"/>
                  </a:schemeClr>
                </a:solidFill>
              </a:rPr>
              <a:t>training</a:t>
            </a:r>
            <a:r>
              <a:rPr lang="zh-CN" altLang="en-US" sz="2800" dirty="0">
                <a:solidFill>
                  <a:schemeClr val="accent6">
                    <a:lumMod val="75000"/>
                  </a:schemeClr>
                </a:solidFill>
              </a:rPr>
              <a:t> </a:t>
            </a:r>
            <a:r>
              <a:rPr lang="en-US" altLang="zh-CN" sz="2800" dirty="0">
                <a:solidFill>
                  <a:schemeClr val="accent6">
                    <a:lumMod val="75000"/>
                  </a:schemeClr>
                </a:solidFill>
              </a:rPr>
              <a:t>R1?</a:t>
            </a:r>
          </a:p>
          <a:p>
            <a:pPr marL="742950" lvl="1" indent="-285750">
              <a:buFont typeface="Arial" panose="020B0604020202020204" pitchFamily="34" charset="0"/>
              <a:buChar char="•"/>
            </a:pPr>
            <a:endParaRPr lang="en-US" altLang="zh-CN" sz="2800" dirty="0">
              <a:solidFill>
                <a:schemeClr val="accent6">
                  <a:lumMod val="75000"/>
                </a:schemeClr>
              </a:solidFill>
            </a:endParaRPr>
          </a:p>
          <a:p>
            <a:pPr marL="285750" indent="-285750">
              <a:buFont typeface="Arial" panose="020B0604020202020204" pitchFamily="34" charset="0"/>
              <a:buChar char="•"/>
            </a:pPr>
            <a:endParaRPr lang="en-US" altLang="zh-CN" sz="2800" u="sng" dirty="0"/>
          </a:p>
          <a:p>
            <a:pPr marL="285750" indent="-285750">
              <a:buFont typeface="Arial" panose="020B0604020202020204" pitchFamily="34" charset="0"/>
              <a:buChar char="•"/>
            </a:pPr>
            <a:endParaRPr lang="en-US" altLang="zh-CN" sz="2800" u="sng" dirty="0"/>
          </a:p>
          <a:p>
            <a:endParaRPr lang="en-US" altLang="zh-CN" sz="2800" u="sng" dirty="0"/>
          </a:p>
          <a:p>
            <a:pPr marL="285750" indent="-285750">
              <a:buFont typeface="Arial" panose="020B0604020202020204" pitchFamily="34" charset="0"/>
              <a:buChar char="•"/>
            </a:pPr>
            <a:endParaRPr lang="en-US" altLang="zh-CN" sz="2800" dirty="0"/>
          </a:p>
        </p:txBody>
      </p:sp>
    </p:spTree>
    <p:extLst>
      <p:ext uri="{BB962C8B-B14F-4D97-AF65-F5344CB8AC3E}">
        <p14:creationId xmlns:p14="http://schemas.microsoft.com/office/powerpoint/2010/main" val="3818904738"/>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1C957A-C4B5-A4A9-6C56-6CAC4A8999B3}"/>
              </a:ext>
            </a:extLst>
          </p:cNvPr>
          <p:cNvSpPr txBox="1"/>
          <p:nvPr/>
        </p:nvSpPr>
        <p:spPr>
          <a:xfrm>
            <a:off x="0" y="207210"/>
            <a:ext cx="12311743" cy="6931128"/>
          </a:xfrm>
          <a:prstGeom prst="rect">
            <a:avLst/>
          </a:prstGeom>
          <a:noFill/>
        </p:spPr>
        <p:txBody>
          <a:bodyPr wrap="square">
            <a:spAutoFit/>
          </a:bodyPr>
          <a:lstStyle/>
          <a:p>
            <a:pPr marL="0" marR="0">
              <a:lnSpc>
                <a:spcPct val="115000"/>
              </a:lnSpc>
              <a:spcAft>
                <a:spcPts val="800"/>
              </a:spcAft>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W</a:t>
            </a:r>
            <a:r>
              <a:rPr lang="en-US" altLang="zh-CN" sz="2700" b="1" kern="100" dirty="0">
                <a:effectLst/>
                <a:latin typeface="Aptos" panose="020B0004020202020204" pitchFamily="34" charset="0"/>
                <a:ea typeface="DengXian" panose="02010600030101010101" pitchFamily="2" charset="-122"/>
                <a:cs typeface="Times New Roman" panose="02020603050405020304" pitchFamily="18" charset="0"/>
              </a:rPr>
              <a:t>4</a:t>
            </a: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 </a:t>
            </a:r>
            <a:r>
              <a:rPr lang="en-US" altLang="zh-CN" sz="2700" b="1" kern="100" dirty="0">
                <a:effectLst/>
                <a:latin typeface="Aptos" panose="020B0004020202020204" pitchFamily="34" charset="0"/>
                <a:ea typeface="DengXian" panose="02010600030101010101" pitchFamily="2" charset="-122"/>
                <a:cs typeface="Times New Roman" panose="02020603050405020304" pitchFamily="18" charset="0"/>
              </a:rPr>
              <a:t>Intro</a:t>
            </a:r>
            <a:r>
              <a:rPr lang="zh-CN" altLang="en-US" sz="2700" b="1" kern="100" dirty="0">
                <a:effectLst/>
                <a:latin typeface="Aptos" panose="020B0004020202020204" pitchFamily="34" charset="0"/>
                <a:ea typeface="DengXian" panose="02010600030101010101" pitchFamily="2" charset="-122"/>
                <a:cs typeface="Times New Roman" panose="02020603050405020304" pitchFamily="18" charset="0"/>
              </a:rPr>
              <a:t> </a:t>
            </a:r>
            <a:r>
              <a:rPr lang="en-US" altLang="zh-CN" sz="2700" b="1" kern="100" dirty="0">
                <a:effectLst/>
                <a:latin typeface="Aptos" panose="020B0004020202020204" pitchFamily="34" charset="0"/>
                <a:ea typeface="DengXian" panose="02010600030101010101" pitchFamily="2" charset="-122"/>
                <a:cs typeface="Times New Roman" panose="02020603050405020304" pitchFamily="18" charset="0"/>
              </a:rPr>
              <a:t>of</a:t>
            </a:r>
            <a:r>
              <a:rPr lang="zh-CN" altLang="en-US" sz="2700" b="1"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Large Language Models</a:t>
            </a:r>
            <a:r>
              <a:rPr lang="zh-CN" altLang="en-US" sz="2700" b="1" kern="100" dirty="0">
                <a:effectLst/>
                <a:latin typeface="Aptos" panose="020B0004020202020204" pitchFamily="34" charset="0"/>
                <a:ea typeface="DengXian" panose="02010600030101010101" pitchFamily="2" charset="-122"/>
                <a:cs typeface="Times New Roman" panose="02020603050405020304" pitchFamily="18" charset="0"/>
              </a:rPr>
              <a:t> </a:t>
            </a:r>
            <a:r>
              <a:rPr lang="en-US" altLang="zh-CN" sz="2700" b="1" kern="100" dirty="0">
                <a:effectLst/>
                <a:latin typeface="Aptos" panose="020B0004020202020204" pitchFamily="34" charset="0"/>
                <a:ea typeface="DengXian" panose="02010600030101010101" pitchFamily="2" charset="-122"/>
                <a:cs typeface="Times New Roman" panose="02020603050405020304" pitchFamily="18" charset="0"/>
              </a:rPr>
              <a:t>III</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Various LLMs </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2700" kern="100" dirty="0">
                <a:latin typeface="Aptos" panose="020B0004020202020204" pitchFamily="34" charset="0"/>
                <a:ea typeface="DengXian" panose="02010600030101010101" pitchFamily="2" charset="-122"/>
                <a:cs typeface="Times New Roman" panose="02020603050405020304" pitchFamily="18" charset="0"/>
              </a:rPr>
              <a:t>LLM API Usage</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Interactions between LLM and Society </a:t>
            </a:r>
            <a:r>
              <a:rPr lang="en-US" sz="2700" kern="100" dirty="0">
                <a:latin typeface="Aptos" panose="020B0004020202020204" pitchFamily="34" charset="0"/>
                <a:ea typeface="DengXian" panose="02010600030101010101" pitchFamily="2" charset="-122"/>
                <a:cs typeface="Times New Roman" panose="02020603050405020304" pitchFamily="18" charset="0"/>
              </a:rPr>
              <a:t>I</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marR="0" indent="-457200">
              <a:lnSpc>
                <a:spcPct val="115000"/>
              </a:lnSpc>
              <a:spcAft>
                <a:spcPts val="800"/>
              </a:spcAft>
              <a:buFont typeface="Arial" panose="020B0604020202020204" pitchFamily="34" charset="0"/>
              <a:buChar char="•"/>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Activity</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2700" kern="100" dirty="0">
                <a:latin typeface="Aptos" panose="020B0004020202020204" pitchFamily="34" charset="0"/>
                <a:ea typeface="DengXian" panose="02010600030101010101" pitchFamily="2" charset="-122"/>
                <a:cs typeface="Times New Roman" panose="02020603050405020304" pitchFamily="18" charset="0"/>
              </a:rPr>
              <a:t>Class practices of LLM API usage </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2700" kern="100" dirty="0">
                <a:latin typeface="Aptos" panose="020B0004020202020204" pitchFamily="34" charset="0"/>
                <a:ea typeface="DengXian" panose="02010600030101010101" pitchFamily="2" charset="-122"/>
                <a:cs typeface="Times New Roman" panose="02020603050405020304" pitchFamily="18" charset="0"/>
              </a:rPr>
              <a:t>Self-intros and paper </a:t>
            </a:r>
            <a:r>
              <a:rPr lang="en-US" sz="2700" kern="100" dirty="0" err="1">
                <a:latin typeface="Aptos" panose="020B0004020202020204" pitchFamily="34" charset="0"/>
                <a:ea typeface="DengXian" panose="02010600030101010101" pitchFamily="2" charset="-122"/>
                <a:cs typeface="Times New Roman" panose="02020603050405020304" pitchFamily="18" charset="0"/>
              </a:rPr>
              <a:t>sharings</a:t>
            </a:r>
            <a:r>
              <a:rPr lang="en-US" sz="2700" kern="100" dirty="0">
                <a:latin typeface="Aptos" panose="020B0004020202020204" pitchFamily="34" charset="0"/>
                <a:ea typeface="DengXian" panose="02010600030101010101" pitchFamily="2" charset="-122"/>
                <a:cs typeface="Times New Roman" panose="02020603050405020304" pitchFamily="18" charset="0"/>
              </a:rPr>
              <a:t> (graph RAG, </a:t>
            </a:r>
            <a:r>
              <a:rPr lang="en-US" sz="2700" kern="100" dirty="0" err="1">
                <a:latin typeface="Aptos" panose="020B0004020202020204" pitchFamily="34" charset="0"/>
                <a:ea typeface="DengXian" panose="02010600030101010101" pitchFamily="2" charset="-122"/>
                <a:cs typeface="Times New Roman" panose="02020603050405020304" pitchFamily="18" charset="0"/>
              </a:rPr>
              <a:t>deepseek</a:t>
            </a:r>
            <a:r>
              <a:rPr lang="en-US" sz="2700" kern="100" dirty="0">
                <a:latin typeface="Aptos" panose="020B0004020202020204" pitchFamily="34" charset="0"/>
                <a:ea typeface="DengXian" panose="02010600030101010101" pitchFamily="2" charset="-122"/>
                <a:cs typeface="Times New Roman" panose="02020603050405020304" pitchFamily="18" charset="0"/>
              </a:rPr>
              <a:t> R1, multi-agent LLMs)</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marR="0" indent="-457200">
              <a:lnSpc>
                <a:spcPct val="115000"/>
              </a:lnSpc>
              <a:spcAft>
                <a:spcPts val="800"/>
              </a:spcAft>
              <a:buFont typeface="Arial" panose="020B0604020202020204" pitchFamily="34" charset="0"/>
              <a:buChar char="•"/>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Learning Goals</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Familiarize students with GPT API usage</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a:t>
            </a:r>
            <a:r>
              <a:rPr lang="en-US" sz="2700" kern="100" dirty="0">
                <a:latin typeface="Aptos" panose="020B0004020202020204" pitchFamily="34" charset="0"/>
                <a:ea typeface="DengXian" panose="02010600030101010101" pitchFamily="2" charset="-122"/>
                <a:cs typeface="Times New Roman" panose="02020603050405020304" pitchFamily="18" charset="0"/>
              </a:rPr>
              <a:t>Familiarize students with various LLM products</a:t>
            </a:r>
          </a:p>
          <a:p>
            <a:pPr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Show ways of studying interactions between LLM and society</a:t>
            </a:r>
            <a:endParaRPr lang="en-US" sz="2700" kern="100" dirty="0">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Aft>
                <a:spcPts val="800"/>
              </a:spcAft>
            </a:pP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8107526"/>
      </p:ext>
    </p:extLst>
  </p:cSld>
  <p:clrMapOvr>
    <a:masterClrMapping/>
  </p:clrMapOvr>
  <mc:AlternateContent xmlns:mc="http://schemas.openxmlformats.org/markup-compatibility/2006" xmlns:p14="http://schemas.microsoft.com/office/powerpoint/2010/main">
    <mc:Choice Requires="p14">
      <p:transition spd="slow" p14:dur="2000" advTm="275"/>
    </mc:Choice>
    <mc:Fallback xmlns="">
      <p:transition spd="slow" advTm="27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ENTRY"/>
  <p:tag name="ID" val="547147"/>
  <p:tag name="MH_ORDER" val="1"/>
  <p:tag name="KSO_WM_DIAGRAM_VIRTUALLY_FRAME" val="{&quot;height&quot;:314.43070866141727,&quot;left&quot;:232.50771653543308,&quot;top&quot;:124.78480314960629,&quot;width&quot;:337.89527559055114}"/>
</p:tagLst>
</file>

<file path=ppt/tags/tag11.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NUMBER"/>
  <p:tag name="ID" val="547147"/>
  <p:tag name="MH_ORDER" val="3"/>
  <p:tag name="KSO_WM_DIAGRAM_VIRTUALLY_FRAME" val="{&quot;height&quot;:314.43070866141727,&quot;left&quot;:232.50771653543308,&quot;top&quot;:124.78480314960629,&quot;width&quot;:337.89527559055114}"/>
</p:tagLst>
</file>

<file path=ppt/tags/tag12.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ENTRY"/>
  <p:tag name="ID" val="547147"/>
  <p:tag name="MH_ORDER" val="3"/>
  <p:tag name="KSO_WM_DIAGRAM_VIRTUALLY_FRAME" val="{&quot;height&quot;:314.43070866141727,&quot;left&quot;:232.50771653543308,&quot;top&quot;:124.78480314960629,&quot;width&quot;:337.89527559055114}"/>
</p:tagLst>
</file>

<file path=ppt/tags/tag13.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NUMBER"/>
  <p:tag name="ID" val="547147"/>
  <p:tag name="MH_ORDER" val="3"/>
  <p:tag name="KSO_WM_DIAGRAM_VIRTUALLY_FRAME" val="{&quot;height&quot;:314.43070866141727,&quot;left&quot;:232.50771653543308,&quot;top&quot;:124.78480314960629,&quot;width&quot;:337.89527559055114}"/>
</p:tagLst>
</file>

<file path=ppt/tags/tag14.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ENTRY"/>
  <p:tag name="ID" val="547147"/>
  <p:tag name="MH_ORDER" val="3"/>
  <p:tag name="KSO_WM_DIAGRAM_VIRTUALLY_FRAME" val="{&quot;height&quot;:314.43070866141727,&quot;left&quot;:232.50771653543308,&quot;top&quot;:124.78480314960629,&quot;width&quot;:337.89527559055114}"/>
</p:tagLst>
</file>

<file path=ppt/tags/tag15.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NUMBER"/>
  <p:tag name="ID" val="547147"/>
  <p:tag name="MH_ORDER" val="1"/>
  <p:tag name="KSO_WM_DIAGRAM_VIRTUALLY_FRAME" val="{&quot;height&quot;:314.43070866141727,&quot;left&quot;:232.50771653543308,&quot;top&quot;:124.78480314960629,&quot;width&quot;:337.89527559055114}"/>
</p:tagLst>
</file>

<file path=ppt/tags/tag16.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ENTRY"/>
  <p:tag name="ID" val="547147"/>
  <p:tag name="MH_ORDER" val="1"/>
  <p:tag name="KSO_WM_DIAGRAM_VIRTUALLY_FRAME" val="{&quot;height&quot;:314.43070866141727,&quot;left&quot;:232.50771653543308,&quot;top&quot;:124.78480314960629,&quot;width&quot;:337.89527559055114}"/>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AUTOCOLOR" val="TRUE"/>
  <p:tag name="MH_TYPE" val="CONTENTS"/>
  <p:tag name="ID" val="54714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14.43070866141727,&quot;left&quot;:232.50771653543308,&quot;top&quot;:124.78480314960629,&quot;width&quot;:337.8952755905511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14.43070866141727,&quot;left&quot;:232.50771653543308,&quot;top&quot;:124.78480314960629,&quot;width&quot;:337.89527559055114}"/>
</p:tagLst>
</file>

<file path=ppt/tags/tag6.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OTHERS"/>
  <p:tag name="ID" val="547147"/>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14.43070866141727,&quot;left&quot;:232.50771653543308,&quot;top&quot;:124.78480314960629,&quot;width&quot;:337.8952755905511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14.43070866141727,&quot;left&quot;:232.50771653543308,&quot;top&quot;:124.78480314960629,&quot;width&quot;:337.89527559055114}"/>
</p:tagLst>
</file>

<file path=ppt/tags/tag9.xml><?xml version="1.0" encoding="utf-8"?>
<p:tagLst xmlns:a="http://schemas.openxmlformats.org/drawingml/2006/main" xmlns:r="http://schemas.openxmlformats.org/officeDocument/2006/relationships" xmlns:p="http://schemas.openxmlformats.org/presentationml/2006/main">
  <p:tag name="MH" val="20171004132550"/>
  <p:tag name="MH_LIBRARY" val="CONTENTS"/>
  <p:tag name="MH_TYPE" val="NUMBER"/>
  <p:tag name="ID" val="547147"/>
  <p:tag name="MH_ORDER" val="1"/>
  <p:tag name="KSO_WM_DIAGRAM_VIRTUALLY_FRAME" val="{&quot;height&quot;:314.43070866141727,&quot;left&quot;:232.50771653543308,&quot;top&quot;:124.78480314960629,&quot;width&quot;:337.895275590551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4055</TotalTime>
  <Words>5260</Words>
  <Application>Microsoft Macintosh PowerPoint</Application>
  <PresentationFormat>Widescreen</PresentationFormat>
  <Paragraphs>625</Paragraphs>
  <Slides>75</Slides>
  <Notes>34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75</vt:i4>
      </vt:variant>
    </vt:vector>
  </HeadingPairs>
  <TitlesOfParts>
    <vt:vector size="93" baseType="lpstr">
      <vt:lpstr>DengXian</vt:lpstr>
      <vt:lpstr>DengXian</vt:lpstr>
      <vt:lpstr>Inter</vt:lpstr>
      <vt:lpstr>微软雅黑</vt:lpstr>
      <vt:lpstr>NimbusRomNo9L</vt:lpstr>
      <vt:lpstr>Open Sans Medium</vt:lpstr>
      <vt:lpstr>宋体</vt:lpstr>
      <vt:lpstr>Times New Roman Regular</vt:lpstr>
      <vt:lpstr>Aptos</vt:lpstr>
      <vt:lpstr>Aptos Display</vt:lpstr>
      <vt:lpstr>Arial</vt:lpstr>
      <vt:lpstr>Arial Black</vt:lpstr>
      <vt:lpstr>Calibri</vt:lpstr>
      <vt:lpstr>Georgia</vt:lpstr>
      <vt:lpstr>Merriweather Bold</vt:lpstr>
      <vt:lpstr>Times New Roman</vt:lpstr>
      <vt:lpstr>Wingdings</vt:lpstr>
      <vt:lpstr>Office Theme</vt:lpstr>
      <vt:lpstr>Lecture 4: Introduction to Large Language Models III – Various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Prof.ZHAO Zhanzhan (HSS)</dc:creator>
  <cp:lastModifiedBy>Prof.ZHAO Zhanzhan (HSS)</cp:lastModifiedBy>
  <cp:revision>346</cp:revision>
  <dcterms:created xsi:type="dcterms:W3CDTF">2025-01-15T19:45:04Z</dcterms:created>
  <dcterms:modified xsi:type="dcterms:W3CDTF">2025-05-20T16:08:36Z</dcterms:modified>
</cp:coreProperties>
</file>